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 id="2147483912" r:id="rId2"/>
  </p:sldMasterIdLst>
  <p:notesMasterIdLst>
    <p:notesMasterId r:id="rId16"/>
  </p:notesMasterIdLst>
  <p:sldIdLst>
    <p:sldId id="257" r:id="rId3"/>
    <p:sldId id="269" r:id="rId4"/>
    <p:sldId id="270" r:id="rId5"/>
    <p:sldId id="272" r:id="rId6"/>
    <p:sldId id="265" r:id="rId7"/>
    <p:sldId id="266" r:id="rId8"/>
    <p:sldId id="267" r:id="rId9"/>
    <p:sldId id="273" r:id="rId10"/>
    <p:sldId id="274" r:id="rId11"/>
    <p:sldId id="275" r:id="rId12"/>
    <p:sldId id="276" r:id="rId13"/>
    <p:sldId id="277"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sh rathy" initials="ir" lastIdx="2" clrIdx="0">
    <p:extLst>
      <p:ext uri="{19B8F6BF-5375-455C-9EA6-DF929625EA0E}">
        <p15:presenceInfo xmlns:p15="http://schemas.microsoft.com/office/powerpoint/2012/main" userId="4a18eee2ba4dbc4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AEDE7"/>
    <a:srgbClr val="F5D9CC"/>
    <a:srgbClr val="FC76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96" d="100"/>
          <a:sy n="96" d="100"/>
        </p:scale>
        <p:origin x="293" y="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26808-3F7D-4CA1-A2A5-DE0ACF106A60}" type="datetimeFigureOut">
              <a:rPr lang="en-US" smtClean="0"/>
              <a:t>8/31/2021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5F8A04-E791-4FA5-AF11-61BE72012BE0}" type="slidenum">
              <a:rPr lang="en-US" smtClean="0"/>
              <a:t>‹#›</a:t>
            </a:fld>
            <a:endParaRPr lang="en-US"/>
          </a:p>
        </p:txBody>
      </p:sp>
    </p:spTree>
    <p:extLst>
      <p:ext uri="{BB962C8B-B14F-4D97-AF65-F5344CB8AC3E}">
        <p14:creationId xmlns:p14="http://schemas.microsoft.com/office/powerpoint/2010/main" val="2705005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D09B-2FD5-4A22-8653-FDB2E4E986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FB5899-6010-400C-947D-5FF3DF2D7C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36FD61-A41C-4782-83F7-EBD0BEB9DB9F}"/>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0E1ECCC3-D5F3-4EC0-8972-764700D55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3981CD-68C8-4D2F-B521-FB637E7CE3FA}"/>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486146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460C5-5DB0-47E5-A792-ADA3CDA564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6BF28B-E615-4740-A268-A79DE64141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B69006-16DD-4A86-84EA-E4223A8041CA}"/>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855EDE73-1A18-4E5B-8F60-85C32EE038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2977F-B1B1-4DB2-92B5-E5CDEA3278BE}"/>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3130097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0E7780-506C-4059-9A8D-0291FFF947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E4B91B-97BF-49BB-A533-B981F5B9EF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880BB6-E1D7-4027-9598-BD3F98544315}"/>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EDB6F8B3-B74F-4630-AC1E-3F6A4ED00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199C4-3C9B-4E95-9756-6A9CB506B811}"/>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131402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Subtitle Oran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 name="Square"/>
          <p:cNvSpPr/>
          <p:nvPr/>
        </p:nvSpPr>
        <p:spPr>
          <a:xfrm>
            <a:off x="2226469" y="-30829"/>
            <a:ext cx="7739063" cy="5804298"/>
          </a:xfrm>
          <a:prstGeom prst="rect">
            <a:avLst/>
          </a:prstGeom>
          <a:solidFill>
            <a:srgbClr val="D84200">
              <a:alpha val="90431"/>
            </a:srgbClr>
          </a:solidFill>
          <a:ln w="12700">
            <a:miter lim="400000"/>
          </a:ln>
        </p:spPr>
        <p:txBody>
          <a:bodyPr lIns="0" tIns="0" rIns="0" bIns="0" anchor="ctr"/>
          <a:lstStyle/>
          <a:p>
            <a:pPr algn="ctr" defTabSz="412735">
              <a:defRPr sz="2200">
                <a:solidFill>
                  <a:srgbClr val="FFFFFF"/>
                </a:solidFill>
                <a:latin typeface="Helvetica Neue Medium"/>
                <a:ea typeface="Helvetica Neue Medium"/>
                <a:cs typeface="Helvetica Neue Medium"/>
                <a:sym typeface="Helvetica Neue Medium"/>
              </a:defRPr>
            </a:pPr>
            <a:endParaRPr sz="1547"/>
          </a:p>
        </p:txBody>
      </p:sp>
      <p:pic>
        <p:nvPicPr>
          <p:cNvPr id="24" name="boisestate-primarylogo-1color-whiteoutlineblue-rgb.png" descr="boisestate-primarylogo-1color-whiteoutlineblue-rgb.png"/>
          <p:cNvPicPr>
            <a:picLocks noChangeAspect="1"/>
          </p:cNvPicPr>
          <p:nvPr/>
        </p:nvPicPr>
        <p:blipFill>
          <a:blip r:embed="rId3"/>
          <a:stretch>
            <a:fillRect/>
          </a:stretch>
        </p:blipFill>
        <p:spPr>
          <a:xfrm>
            <a:off x="4503973" y="4655502"/>
            <a:ext cx="3184055" cy="678658"/>
          </a:xfrm>
          <a:prstGeom prst="rect">
            <a:avLst/>
          </a:prstGeom>
          <a:ln w="12700">
            <a:miter lim="400000"/>
          </a:ln>
        </p:spPr>
      </p:pic>
      <p:sp>
        <p:nvSpPr>
          <p:cNvPr id="25" name="Click to add heading"/>
          <p:cNvSpPr>
            <a:spLocks noGrp="1"/>
          </p:cNvSpPr>
          <p:nvPr>
            <p:ph type="body" sz="quarter" idx="13"/>
          </p:nvPr>
        </p:nvSpPr>
        <p:spPr>
          <a:xfrm>
            <a:off x="3417276" y="496461"/>
            <a:ext cx="5357449" cy="2945874"/>
          </a:xfrm>
          <a:prstGeom prst="rect">
            <a:avLst/>
          </a:prstGeom>
        </p:spPr>
        <p:txBody>
          <a:bodyPr anchor="ctr"/>
          <a:lstStyle>
            <a:lvl1pPr>
              <a:spcBef>
                <a:spcPts val="984"/>
              </a:spcBef>
              <a:defRPr sz="2953" i="0" cap="all"/>
            </a:lvl1pPr>
          </a:lstStyle>
          <a:p>
            <a:r>
              <a:t>Click to add heading</a:t>
            </a:r>
          </a:p>
        </p:txBody>
      </p:sp>
      <p:sp>
        <p:nvSpPr>
          <p:cNvPr id="26" name="Secondary caption goes here"/>
          <p:cNvSpPr txBox="1">
            <a:spLocks noGrp="1"/>
          </p:cNvSpPr>
          <p:nvPr>
            <p:ph type="body" sz="quarter" idx="14"/>
          </p:nvPr>
        </p:nvSpPr>
        <p:spPr>
          <a:xfrm>
            <a:off x="3980472" y="3566218"/>
            <a:ext cx="4231058" cy="297063"/>
          </a:xfrm>
          <a:prstGeom prst="rect">
            <a:avLst/>
          </a:prstGeom>
        </p:spPr>
        <p:txBody>
          <a:bodyPr anchor="ctr"/>
          <a:lstStyle>
            <a:lvl1pPr defTabSz="253951">
              <a:defRPr sz="1666" i="0"/>
            </a:lvl1pPr>
          </a:lstStyle>
          <a:p>
            <a:r>
              <a:t>Title Subheading</a:t>
            </a:r>
          </a:p>
        </p:txBody>
      </p:sp>
      <p:sp>
        <p:nvSpPr>
          <p:cNvPr id="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06190591"/>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Subtitle Whi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4" name="Square"/>
          <p:cNvSpPr/>
          <p:nvPr/>
        </p:nvSpPr>
        <p:spPr>
          <a:xfrm>
            <a:off x="2226469" y="-1568"/>
            <a:ext cx="7739063" cy="5804298"/>
          </a:xfrm>
          <a:prstGeom prst="rect">
            <a:avLst/>
          </a:prstGeom>
          <a:solidFill>
            <a:srgbClr val="FFFFFF">
              <a:alpha val="90431"/>
            </a:srgbClr>
          </a:solidFill>
          <a:ln w="12700">
            <a:miter lim="400000"/>
          </a:ln>
        </p:spPr>
        <p:txBody>
          <a:bodyPr lIns="0" tIns="0" rIns="0" bIns="0" anchor="ctr"/>
          <a:lstStyle/>
          <a:p>
            <a:pPr algn="ctr" defTabSz="412735">
              <a:defRPr sz="2200">
                <a:solidFill>
                  <a:srgbClr val="FFFFFF"/>
                </a:solidFill>
                <a:latin typeface="Helvetica Neue Medium"/>
                <a:ea typeface="Helvetica Neue Medium"/>
                <a:cs typeface="Helvetica Neue Medium"/>
                <a:sym typeface="Helvetica Neue Medium"/>
              </a:defRPr>
            </a:pPr>
            <a:endParaRPr sz="1547"/>
          </a:p>
        </p:txBody>
      </p:sp>
      <p:pic>
        <p:nvPicPr>
          <p:cNvPr id="35" name="boisestate-primarylogo-2color.png" descr="boisestate-primarylogo-2color.png"/>
          <p:cNvPicPr>
            <a:picLocks noChangeAspect="1"/>
          </p:cNvPicPr>
          <p:nvPr/>
        </p:nvPicPr>
        <p:blipFill>
          <a:blip r:embed="rId3"/>
          <a:stretch>
            <a:fillRect/>
          </a:stretch>
        </p:blipFill>
        <p:spPr>
          <a:xfrm>
            <a:off x="4556806" y="4585903"/>
            <a:ext cx="3078389" cy="700273"/>
          </a:xfrm>
          <a:prstGeom prst="rect">
            <a:avLst/>
          </a:prstGeom>
          <a:ln w="12700">
            <a:miter lim="400000"/>
          </a:ln>
        </p:spPr>
      </p:pic>
      <p:sp>
        <p:nvSpPr>
          <p:cNvPr id="36" name="Secondary caption goes here"/>
          <p:cNvSpPr txBox="1">
            <a:spLocks noGrp="1"/>
          </p:cNvSpPr>
          <p:nvPr>
            <p:ph type="body" sz="quarter" idx="13"/>
          </p:nvPr>
        </p:nvSpPr>
        <p:spPr>
          <a:xfrm>
            <a:off x="4665214" y="3557582"/>
            <a:ext cx="2861571" cy="314336"/>
          </a:xfrm>
          <a:prstGeom prst="rect">
            <a:avLst/>
          </a:prstGeom>
        </p:spPr>
        <p:txBody>
          <a:bodyPr wrap="none" lIns="27092" tIns="27092" rIns="27092" bIns="27092" anchor="ctr">
            <a:spAutoFit/>
          </a:bodyPr>
          <a:lstStyle>
            <a:lvl1pPr>
              <a:defRPr sz="1687" i="0">
                <a:solidFill>
                  <a:srgbClr val="D84200"/>
                </a:solidFill>
              </a:defRPr>
            </a:lvl1pPr>
          </a:lstStyle>
          <a:p>
            <a:r>
              <a:t>Secondary caption goes here</a:t>
            </a:r>
          </a:p>
        </p:txBody>
      </p:sp>
      <p:sp>
        <p:nvSpPr>
          <p:cNvPr id="37" name="Click to add heading"/>
          <p:cNvSpPr txBox="1">
            <a:spLocks noGrp="1"/>
          </p:cNvSpPr>
          <p:nvPr>
            <p:ph type="body" sz="quarter" idx="14"/>
          </p:nvPr>
        </p:nvSpPr>
        <p:spPr>
          <a:xfrm>
            <a:off x="3882321" y="1152357"/>
            <a:ext cx="4427359" cy="963552"/>
          </a:xfrm>
          <a:prstGeom prst="rect">
            <a:avLst/>
          </a:prstGeom>
        </p:spPr>
        <p:txBody>
          <a:bodyPr lIns="27092" tIns="27092" rIns="27092" bIns="27092" anchor="ctr">
            <a:spAutoFit/>
          </a:bodyPr>
          <a:lstStyle>
            <a:lvl1pPr>
              <a:spcBef>
                <a:spcPts val="984"/>
              </a:spcBef>
              <a:defRPr sz="2953" i="0" cap="all">
                <a:solidFill>
                  <a:srgbClr val="002EA3"/>
                </a:solidFill>
              </a:defRPr>
            </a:lvl1pPr>
          </a:lstStyle>
          <a:p>
            <a:r>
              <a:t>Click to add heading</a:t>
            </a:r>
          </a:p>
        </p:txBody>
      </p:sp>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4420783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 Top Blu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5" name="Text"/>
          <p:cNvSpPr txBox="1">
            <a:spLocks noGrp="1"/>
          </p:cNvSpPr>
          <p:nvPr>
            <p:ph type="body" sz="quarter" idx="13"/>
          </p:nvPr>
        </p:nvSpPr>
        <p:spPr>
          <a:xfrm>
            <a:off x="6068611" y="177848"/>
            <a:ext cx="54777" cy="608711"/>
          </a:xfrm>
          <a:prstGeom prst="rect">
            <a:avLst/>
          </a:prstGeom>
        </p:spPr>
        <p:txBody>
          <a:bodyPr wrap="none" lIns="27092" tIns="27092" rIns="27092" bIns="27092" anchor="ctr">
            <a:spAutoFit/>
          </a:bodyPr>
          <a:lstStyle/>
          <a:p>
            <a:pPr>
              <a:defRPr sz="3600" b="1" i="0" cap="all" spc="360">
                <a:solidFill>
                  <a:srgbClr val="002EA3"/>
                </a:solidFill>
              </a:defRPr>
            </a:pPr>
            <a:endParaRPr/>
          </a:p>
        </p:txBody>
      </p:sp>
      <p:pic>
        <p:nvPicPr>
          <p:cNvPr id="46" name="boisestate-B-2color.png" descr="boisestate-B-2color.png"/>
          <p:cNvPicPr>
            <a:picLocks noChangeAspect="1"/>
          </p:cNvPicPr>
          <p:nvPr/>
        </p:nvPicPr>
        <p:blipFill>
          <a:blip r:embed="rId3"/>
          <a:srcRect t="5599" b="5599"/>
          <a:stretch>
            <a:fillRect/>
          </a:stretch>
        </p:blipFill>
        <p:spPr>
          <a:xfrm>
            <a:off x="11215688" y="6250781"/>
            <a:ext cx="956082" cy="551223"/>
          </a:xfrm>
          <a:prstGeom prst="rect">
            <a:avLst/>
          </a:prstGeom>
          <a:ln w="12700">
            <a:miter lim="400000"/>
          </a:ln>
        </p:spPr>
      </p:pic>
      <p:sp>
        <p:nvSpPr>
          <p:cNvPr id="47" name="Text"/>
          <p:cNvSpPr txBox="1"/>
          <p:nvPr/>
        </p:nvSpPr>
        <p:spPr>
          <a:xfrm>
            <a:off x="5691326" y="3312367"/>
            <a:ext cx="38535" cy="233267"/>
          </a:xfrm>
          <a:prstGeom prst="rect">
            <a:avLst/>
          </a:prstGeom>
          <a:ln w="12700">
            <a:miter lim="400000"/>
          </a:ln>
        </p:spPr>
        <p:txBody>
          <a:bodyPr wrap="none" lIns="19049" tIns="19049" rIns="19049" bIns="19049" anchor="ctr">
            <a:spAutoFit/>
          </a:bodyPr>
          <a:lstStyle/>
          <a:p>
            <a:endParaRPr sz="1266"/>
          </a:p>
        </p:txBody>
      </p:sp>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3119885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Photo with Caption  Box &amp; Text Orange">
    <p:bg>
      <p:bgPr>
        <a:solidFill>
          <a:srgbClr val="FFFFFF"/>
        </a:solidFill>
        <a:effectLst/>
      </p:bgPr>
    </p:bg>
    <p:spTree>
      <p:nvGrpSpPr>
        <p:cNvPr id="1" name=""/>
        <p:cNvGrpSpPr/>
        <p:nvPr/>
      </p:nvGrpSpPr>
      <p:grpSpPr>
        <a:xfrm>
          <a:off x="0" y="0"/>
          <a:ext cx="0" cy="0"/>
          <a:chOff x="0" y="0"/>
          <a:chExt cx="0" cy="0"/>
        </a:xfrm>
      </p:grpSpPr>
      <p:sp>
        <p:nvSpPr>
          <p:cNvPr id="55" name="Image"/>
          <p:cNvSpPr>
            <a:spLocks noGrp="1"/>
          </p:cNvSpPr>
          <p:nvPr>
            <p:ph type="pic" idx="13"/>
          </p:nvPr>
        </p:nvSpPr>
        <p:spPr>
          <a:xfrm>
            <a:off x="-2786" y="-13259"/>
            <a:ext cx="5518401" cy="6884559"/>
          </a:xfrm>
          <a:prstGeom prst="rect">
            <a:avLst/>
          </a:prstGeom>
        </p:spPr>
        <p:txBody>
          <a:bodyPr lIns="91439" rIns="91439">
            <a:noAutofit/>
          </a:bodyPr>
          <a:lstStyle/>
          <a:p>
            <a:endParaRPr/>
          </a:p>
        </p:txBody>
      </p:sp>
      <p:sp>
        <p:nvSpPr>
          <p:cNvPr id="56" name="Rectangle"/>
          <p:cNvSpPr/>
          <p:nvPr/>
        </p:nvSpPr>
        <p:spPr>
          <a:xfrm>
            <a:off x="4702969" y="3625453"/>
            <a:ext cx="6788392" cy="2293107"/>
          </a:xfrm>
          <a:prstGeom prst="rect">
            <a:avLst/>
          </a:prstGeom>
          <a:solidFill>
            <a:srgbClr val="D84200"/>
          </a:solidFill>
          <a:ln w="12700">
            <a:miter lim="400000"/>
          </a:ln>
        </p:spPr>
        <p:txBody>
          <a:bodyPr lIns="0" tIns="0" rIns="0" bIns="0" anchor="ctr"/>
          <a:lstStyle/>
          <a:p>
            <a:pPr algn="ctr" defTabSz="412735">
              <a:spcBef>
                <a:spcPts val="984"/>
              </a:spcBef>
              <a:defRPr sz="4200" cap="all">
                <a:solidFill>
                  <a:srgbClr val="FFFFFF"/>
                </a:solidFill>
              </a:defRPr>
            </a:pPr>
            <a:endParaRPr sz="2953"/>
          </a:p>
        </p:txBody>
      </p:sp>
      <p:pic>
        <p:nvPicPr>
          <p:cNvPr id="57" name="boisestate-B-orange-whiteoutline.png" descr="boisestate-B-orange-whiteoutline.png"/>
          <p:cNvPicPr>
            <a:picLocks noChangeAspect="1"/>
          </p:cNvPicPr>
          <p:nvPr/>
        </p:nvPicPr>
        <p:blipFill>
          <a:blip r:embed="rId2"/>
          <a:srcRect t="5676" b="5676"/>
          <a:stretch>
            <a:fillRect/>
          </a:stretch>
        </p:blipFill>
        <p:spPr>
          <a:xfrm>
            <a:off x="64293" y="6251984"/>
            <a:ext cx="955562" cy="549963"/>
          </a:xfrm>
          <a:prstGeom prst="rect">
            <a:avLst/>
          </a:prstGeom>
          <a:ln w="12700">
            <a:miter lim="400000"/>
          </a:ln>
        </p:spPr>
      </p:pic>
      <p:sp>
        <p:nvSpPr>
          <p:cNvPr id="58" name="Lorem ipsum dolor sit amet."/>
          <p:cNvSpPr txBox="1">
            <a:spLocks noGrp="1"/>
          </p:cNvSpPr>
          <p:nvPr>
            <p:ph type="body" sz="quarter" idx="14"/>
          </p:nvPr>
        </p:nvSpPr>
        <p:spPr>
          <a:xfrm>
            <a:off x="6011536" y="633172"/>
            <a:ext cx="5174657" cy="727083"/>
          </a:xfrm>
          <a:prstGeom prst="rect">
            <a:avLst/>
          </a:prstGeom>
        </p:spPr>
        <p:txBody>
          <a:bodyPr anchor="ctr"/>
          <a:lstStyle>
            <a:lvl1pPr algn="l">
              <a:spcBef>
                <a:spcPts val="984"/>
              </a:spcBef>
              <a:defRPr sz="2109" b="1" i="0" cap="all">
                <a:solidFill>
                  <a:srgbClr val="002EA3"/>
                </a:solidFill>
              </a:defRPr>
            </a:lvl1pPr>
          </a:lstStyle>
          <a:p>
            <a:r>
              <a:t>Photo Heading</a:t>
            </a:r>
          </a:p>
        </p:txBody>
      </p:sp>
      <p:sp>
        <p:nvSpPr>
          <p:cNvPr id="59" name="Quisque sagittis lorem id urna pretium, mattis feugiat erat finibus. Sed sit amet aliquet ante, nec rutrum libero."/>
          <p:cNvSpPr txBox="1">
            <a:spLocks noGrp="1"/>
          </p:cNvSpPr>
          <p:nvPr>
            <p:ph type="body" sz="quarter" idx="15"/>
          </p:nvPr>
        </p:nvSpPr>
        <p:spPr>
          <a:xfrm>
            <a:off x="6023442" y="1286923"/>
            <a:ext cx="5518401" cy="1811516"/>
          </a:xfrm>
          <a:prstGeom prst="rect">
            <a:avLst/>
          </a:prstGeom>
        </p:spPr>
        <p:txBody>
          <a:bodyPr anchor="ctr"/>
          <a:lstStyle>
            <a:lvl1pPr algn="l" defTabSz="228592">
              <a:defRPr sz="2391" i="0">
                <a:solidFill>
                  <a:srgbClr val="3C4542"/>
                </a:solidFill>
              </a:defRPr>
            </a:lvl1pPr>
          </a:lstStyle>
          <a:p>
            <a:r>
              <a:t>Lorem ipsum dolor sit amet, consectetur adipiscing elit. Quisque sagittis lorem id urna pretium, mattis feugiat erat finibus.</a:t>
            </a:r>
          </a:p>
        </p:txBody>
      </p:sp>
      <p:sp>
        <p:nvSpPr>
          <p:cNvPr id="60" name="Text"/>
          <p:cNvSpPr txBox="1">
            <a:spLocks noGrp="1"/>
          </p:cNvSpPr>
          <p:nvPr>
            <p:ph type="body" sz="quarter" idx="16"/>
          </p:nvPr>
        </p:nvSpPr>
        <p:spPr>
          <a:xfrm>
            <a:off x="5027803" y="3693674"/>
            <a:ext cx="6138722" cy="577933"/>
          </a:xfrm>
          <a:prstGeom prst="rect">
            <a:avLst/>
          </a:prstGeom>
        </p:spPr>
        <p:txBody>
          <a:bodyPr lIns="27092" tIns="27092" rIns="27092" bIns="27092" anchor="ctr">
            <a:spAutoFit/>
          </a:bodyPr>
          <a:lstStyle/>
          <a:p>
            <a:pPr algn="l">
              <a:defRPr sz="3400"/>
            </a:pPr>
            <a:endParaRP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24525390"/>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Photo with Caption  Box &amp; Text Blue">
    <p:bg>
      <p:bgPr>
        <a:solidFill>
          <a:srgbClr val="FFFFFF"/>
        </a:solidFill>
        <a:effectLst/>
      </p:bgPr>
    </p:bg>
    <p:spTree>
      <p:nvGrpSpPr>
        <p:cNvPr id="1" name=""/>
        <p:cNvGrpSpPr/>
        <p:nvPr/>
      </p:nvGrpSpPr>
      <p:grpSpPr>
        <a:xfrm>
          <a:off x="0" y="0"/>
          <a:ext cx="0" cy="0"/>
          <a:chOff x="0" y="0"/>
          <a:chExt cx="0" cy="0"/>
        </a:xfrm>
      </p:grpSpPr>
      <p:sp>
        <p:nvSpPr>
          <p:cNvPr id="68" name="Image"/>
          <p:cNvSpPr>
            <a:spLocks noGrp="1"/>
          </p:cNvSpPr>
          <p:nvPr>
            <p:ph type="pic" idx="13"/>
          </p:nvPr>
        </p:nvSpPr>
        <p:spPr>
          <a:xfrm>
            <a:off x="6672163" y="-16316"/>
            <a:ext cx="5554303" cy="6895511"/>
          </a:xfrm>
          <a:prstGeom prst="rect">
            <a:avLst/>
          </a:prstGeom>
        </p:spPr>
        <p:txBody>
          <a:bodyPr lIns="91439" rIns="91439">
            <a:noAutofit/>
          </a:bodyPr>
          <a:lstStyle/>
          <a:p>
            <a:endParaRPr/>
          </a:p>
        </p:txBody>
      </p:sp>
      <p:sp>
        <p:nvSpPr>
          <p:cNvPr id="69" name="Rectangle"/>
          <p:cNvSpPr/>
          <p:nvPr/>
        </p:nvSpPr>
        <p:spPr>
          <a:xfrm>
            <a:off x="1056964" y="3661172"/>
            <a:ext cx="6908318" cy="2306838"/>
          </a:xfrm>
          <a:prstGeom prst="rect">
            <a:avLst/>
          </a:prstGeom>
          <a:solidFill>
            <a:srgbClr val="002EA3"/>
          </a:solidFill>
          <a:ln w="12700">
            <a:miter lim="400000"/>
          </a:ln>
        </p:spPr>
        <p:txBody>
          <a:bodyPr lIns="0" tIns="0" rIns="0" bIns="0" anchor="ctr"/>
          <a:lstStyle/>
          <a:p>
            <a:pPr algn="ctr" defTabSz="412735">
              <a:spcBef>
                <a:spcPts val="984"/>
              </a:spcBef>
              <a:defRPr sz="4200" cap="all">
                <a:solidFill>
                  <a:srgbClr val="FFFFFF"/>
                </a:solidFill>
              </a:defRPr>
            </a:pPr>
            <a:endParaRPr sz="2953"/>
          </a:p>
        </p:txBody>
      </p:sp>
      <p:sp>
        <p:nvSpPr>
          <p:cNvPr id="70" name="Lorem ipsum dolor sit amet."/>
          <p:cNvSpPr txBox="1">
            <a:spLocks noGrp="1"/>
          </p:cNvSpPr>
          <p:nvPr>
            <p:ph type="body" sz="quarter" idx="14"/>
          </p:nvPr>
        </p:nvSpPr>
        <p:spPr>
          <a:xfrm>
            <a:off x="767394" y="839950"/>
            <a:ext cx="5174658" cy="770336"/>
          </a:xfrm>
          <a:prstGeom prst="rect">
            <a:avLst/>
          </a:prstGeom>
        </p:spPr>
        <p:txBody>
          <a:bodyPr anchor="ctr"/>
          <a:lstStyle>
            <a:lvl1pPr algn="l">
              <a:spcBef>
                <a:spcPts val="984"/>
              </a:spcBef>
              <a:defRPr sz="2109" b="1" i="0" cap="all">
                <a:solidFill>
                  <a:srgbClr val="002EA3"/>
                </a:solidFill>
              </a:defRPr>
            </a:lvl1pPr>
          </a:lstStyle>
          <a:p>
            <a:r>
              <a:t>Photo Heading</a:t>
            </a:r>
          </a:p>
        </p:txBody>
      </p:sp>
      <p:sp>
        <p:nvSpPr>
          <p:cNvPr id="71" name="Quisque sagittis lorem id urna pretium, mattis feugiat erat finibus. Sed sit amet aliquet ante, nec rutrum libero."/>
          <p:cNvSpPr txBox="1">
            <a:spLocks noGrp="1"/>
          </p:cNvSpPr>
          <p:nvPr>
            <p:ph type="body" sz="quarter" idx="15"/>
          </p:nvPr>
        </p:nvSpPr>
        <p:spPr>
          <a:xfrm>
            <a:off x="779300" y="1523380"/>
            <a:ext cx="5554304" cy="1713011"/>
          </a:xfrm>
          <a:prstGeom prst="rect">
            <a:avLst/>
          </a:prstGeom>
        </p:spPr>
        <p:txBody>
          <a:bodyPr anchor="ctr"/>
          <a:lstStyle>
            <a:lvl1pPr algn="l" defTabSz="217162">
              <a:defRPr sz="2271" i="0">
                <a:solidFill>
                  <a:srgbClr val="3C4542"/>
                </a:solidFill>
              </a:defRPr>
            </a:lvl1pPr>
          </a:lstStyle>
          <a:p>
            <a:r>
              <a:t>Lorem ipsum dolor sit amet, consectetur adipiscing elit. Quisque sagittis lorem id urna pretium, mattis feugiat erat finibus.</a:t>
            </a:r>
          </a:p>
        </p:txBody>
      </p:sp>
      <p:sp>
        <p:nvSpPr>
          <p:cNvPr id="72" name="Text"/>
          <p:cNvSpPr txBox="1">
            <a:spLocks noGrp="1"/>
          </p:cNvSpPr>
          <p:nvPr>
            <p:ph type="body" sz="quarter" idx="16"/>
          </p:nvPr>
        </p:nvSpPr>
        <p:spPr>
          <a:xfrm>
            <a:off x="1336866" y="3711534"/>
            <a:ext cx="6348513" cy="577933"/>
          </a:xfrm>
          <a:prstGeom prst="rect">
            <a:avLst/>
          </a:prstGeom>
        </p:spPr>
        <p:txBody>
          <a:bodyPr lIns="27092" tIns="27092" rIns="27092" bIns="27092" anchor="ctr">
            <a:spAutoFit/>
          </a:bodyPr>
          <a:lstStyle/>
          <a:p>
            <a:pPr algn="l">
              <a:defRPr sz="3400"/>
            </a:pPr>
            <a:endParaRPr/>
          </a:p>
        </p:txBody>
      </p:sp>
      <p:pic>
        <p:nvPicPr>
          <p:cNvPr id="73" name="boisestate-B-orange-whiteoutline.png" descr="boisestate-B-orange-whiteoutline.png"/>
          <p:cNvPicPr>
            <a:picLocks noChangeAspect="1"/>
          </p:cNvPicPr>
          <p:nvPr/>
        </p:nvPicPr>
        <p:blipFill>
          <a:blip r:embed="rId2"/>
          <a:srcRect t="5676" b="5676"/>
          <a:stretch>
            <a:fillRect/>
          </a:stretch>
        </p:blipFill>
        <p:spPr>
          <a:xfrm>
            <a:off x="11215687" y="6251984"/>
            <a:ext cx="955562" cy="549963"/>
          </a:xfrm>
          <a:prstGeom prst="rect">
            <a:avLst/>
          </a:prstGeom>
          <a:ln w="12700">
            <a:miter lim="400000"/>
          </a:ln>
        </p:spPr>
      </p:pic>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71261194"/>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Quote Orange">
    <p:spTree>
      <p:nvGrpSpPr>
        <p:cNvPr id="1" name=""/>
        <p:cNvGrpSpPr/>
        <p:nvPr/>
      </p:nvGrpSpPr>
      <p:grpSpPr>
        <a:xfrm>
          <a:off x="0" y="0"/>
          <a:ext cx="0" cy="0"/>
          <a:chOff x="0" y="0"/>
          <a:chExt cx="0" cy="0"/>
        </a:xfrm>
      </p:grpSpPr>
      <p:sp>
        <p:nvSpPr>
          <p:cNvPr id="81" name="“Type a quote here.”"/>
          <p:cNvSpPr txBox="1">
            <a:spLocks noGrp="1"/>
          </p:cNvSpPr>
          <p:nvPr>
            <p:ph type="body" sz="quarter" idx="13"/>
          </p:nvPr>
        </p:nvSpPr>
        <p:spPr>
          <a:xfrm>
            <a:off x="1193798" y="2539603"/>
            <a:ext cx="9810754" cy="1502570"/>
          </a:xfrm>
          <a:prstGeom prst="rect">
            <a:avLst/>
          </a:prstGeom>
        </p:spPr>
        <p:txBody>
          <a:bodyPr anchor="ctr"/>
          <a:lstStyle>
            <a:lvl1pPr>
              <a:defRPr sz="4781" i="0" cap="all" spc="239"/>
            </a:lvl1pPr>
          </a:lstStyle>
          <a:p>
            <a:r>
              <a:t>“Quote”</a:t>
            </a:r>
          </a:p>
        </p:txBody>
      </p:sp>
      <p:sp>
        <p:nvSpPr>
          <p:cNvPr id="82" name="Text"/>
          <p:cNvSpPr txBox="1">
            <a:spLocks noGrp="1"/>
          </p:cNvSpPr>
          <p:nvPr>
            <p:ph type="body" sz="quarter" idx="14"/>
          </p:nvPr>
        </p:nvSpPr>
        <p:spPr>
          <a:xfrm>
            <a:off x="6068612" y="5506097"/>
            <a:ext cx="54777" cy="292792"/>
          </a:xfrm>
          <a:prstGeom prst="rect">
            <a:avLst/>
          </a:prstGeom>
        </p:spPr>
        <p:txBody>
          <a:bodyPr wrap="none" lIns="27092" tIns="27092" rIns="27092" bIns="27092" anchor="ctr">
            <a:spAutoFit/>
          </a:bodyPr>
          <a:lstStyle/>
          <a:p>
            <a:endParaRPr/>
          </a:p>
        </p:txBody>
      </p:sp>
      <p:sp>
        <p:nvSpPr>
          <p:cNvPr id="8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6480896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Blu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0" name="“Type a quote here.”"/>
          <p:cNvSpPr txBox="1">
            <a:spLocks noGrp="1"/>
          </p:cNvSpPr>
          <p:nvPr>
            <p:ph type="body" sz="quarter" idx="13"/>
          </p:nvPr>
        </p:nvSpPr>
        <p:spPr>
          <a:xfrm>
            <a:off x="1193798" y="2539603"/>
            <a:ext cx="9810754" cy="1502570"/>
          </a:xfrm>
          <a:prstGeom prst="rect">
            <a:avLst/>
          </a:prstGeom>
        </p:spPr>
        <p:txBody>
          <a:bodyPr anchor="ctr"/>
          <a:lstStyle>
            <a:lvl1pPr>
              <a:defRPr sz="4781" i="0" cap="all" spc="239"/>
            </a:lvl1pPr>
          </a:lstStyle>
          <a:p>
            <a:r>
              <a:t>“Quote”</a:t>
            </a:r>
          </a:p>
        </p:txBody>
      </p:sp>
      <p:sp>
        <p:nvSpPr>
          <p:cNvPr id="91" name="Text"/>
          <p:cNvSpPr txBox="1">
            <a:spLocks noGrp="1"/>
          </p:cNvSpPr>
          <p:nvPr>
            <p:ph type="body" sz="quarter" idx="14"/>
          </p:nvPr>
        </p:nvSpPr>
        <p:spPr>
          <a:xfrm>
            <a:off x="6068612" y="5738269"/>
            <a:ext cx="54777" cy="292792"/>
          </a:xfrm>
          <a:prstGeom prst="rect">
            <a:avLst/>
          </a:prstGeom>
        </p:spPr>
        <p:txBody>
          <a:bodyPr wrap="none" lIns="27092" tIns="27092" rIns="27092" bIns="27092" anchor="ctr">
            <a:spAutoFit/>
          </a:bodyPr>
          <a:lstStyle/>
          <a:p>
            <a:endParaRPr/>
          </a:p>
        </p:txBody>
      </p:sp>
      <p:pic>
        <p:nvPicPr>
          <p:cNvPr id="92" name="boisestate-B-orange-whiteoutline.png" descr="boisestate-B-orange-whiteoutline.png"/>
          <p:cNvPicPr>
            <a:picLocks noChangeAspect="1"/>
          </p:cNvPicPr>
          <p:nvPr/>
        </p:nvPicPr>
        <p:blipFill>
          <a:blip r:embed="rId3"/>
          <a:srcRect t="5676" b="5676"/>
          <a:stretch>
            <a:fillRect/>
          </a:stretch>
        </p:blipFill>
        <p:spPr>
          <a:xfrm>
            <a:off x="11220449" y="6251984"/>
            <a:ext cx="955562" cy="549963"/>
          </a:xfrm>
          <a:prstGeom prst="rect">
            <a:avLst/>
          </a:prstGeom>
          <a:ln w="12700">
            <a:miter lim="400000"/>
          </a:ln>
        </p:spPr>
      </p:pic>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4854328"/>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About Me">
    <p:bg>
      <p:bgPr>
        <a:solidFill>
          <a:srgbClr val="FFFFFF"/>
        </a:solidFill>
        <a:effectLst/>
      </p:bgPr>
    </p:bg>
    <p:spTree>
      <p:nvGrpSpPr>
        <p:cNvPr id="1" name=""/>
        <p:cNvGrpSpPr/>
        <p:nvPr/>
      </p:nvGrpSpPr>
      <p:grpSpPr>
        <a:xfrm>
          <a:off x="0" y="0"/>
          <a:ext cx="0" cy="0"/>
          <a:chOff x="0" y="0"/>
          <a:chExt cx="0" cy="0"/>
        </a:xfrm>
      </p:grpSpPr>
      <p:sp>
        <p:nvSpPr>
          <p:cNvPr id="100" name="Image"/>
          <p:cNvSpPr>
            <a:spLocks noGrp="1"/>
          </p:cNvSpPr>
          <p:nvPr>
            <p:ph type="pic" sz="quarter" idx="13"/>
          </p:nvPr>
        </p:nvSpPr>
        <p:spPr>
          <a:xfrm>
            <a:off x="1358900" y="1800293"/>
            <a:ext cx="2336711" cy="1752533"/>
          </a:xfrm>
          <a:prstGeom prst="rect">
            <a:avLst/>
          </a:prstGeom>
        </p:spPr>
        <p:txBody>
          <a:bodyPr lIns="91439" rIns="91439">
            <a:noAutofit/>
          </a:bodyPr>
          <a:lstStyle/>
          <a:p>
            <a:endParaRPr/>
          </a:p>
        </p:txBody>
      </p:sp>
      <p:sp>
        <p:nvSpPr>
          <p:cNvPr id="101" name="Line"/>
          <p:cNvSpPr/>
          <p:nvPr/>
        </p:nvSpPr>
        <p:spPr>
          <a:xfrm flipV="1">
            <a:off x="4991100" y="1429054"/>
            <a:ext cx="1" cy="3999893"/>
          </a:xfrm>
          <a:prstGeom prst="line">
            <a:avLst/>
          </a:prstGeom>
          <a:ln w="50800">
            <a:solidFill>
              <a:srgbClr val="002EA3"/>
            </a:solidFill>
            <a:miter lim="400000"/>
          </a:ln>
        </p:spPr>
        <p:txBody>
          <a:bodyPr lIns="32145" tIns="32145" rIns="32145" bIns="32145"/>
          <a:lstStyle/>
          <a:p>
            <a:pPr algn="ctr" defTabSz="412735">
              <a:spcBef>
                <a:spcPts val="984"/>
              </a:spcBef>
              <a:defRPr sz="4200" cap="all">
                <a:solidFill>
                  <a:srgbClr val="FFFFFF"/>
                </a:solidFill>
              </a:defRPr>
            </a:pPr>
            <a:endParaRPr sz="2953"/>
          </a:p>
        </p:txBody>
      </p:sp>
      <p:sp>
        <p:nvSpPr>
          <p:cNvPr id="102" name="Lorem ipsum dolor sit amet."/>
          <p:cNvSpPr txBox="1">
            <a:spLocks noGrp="1"/>
          </p:cNvSpPr>
          <p:nvPr>
            <p:ph type="body" sz="quarter" idx="14"/>
          </p:nvPr>
        </p:nvSpPr>
        <p:spPr>
          <a:xfrm>
            <a:off x="6135952" y="1972355"/>
            <a:ext cx="4843117" cy="823914"/>
          </a:xfrm>
          <a:prstGeom prst="rect">
            <a:avLst/>
          </a:prstGeom>
        </p:spPr>
        <p:txBody>
          <a:bodyPr anchor="ctr"/>
          <a:lstStyle>
            <a:lvl1pPr algn="l">
              <a:defRPr sz="2531" i="0">
                <a:solidFill>
                  <a:srgbClr val="D84200"/>
                </a:solidFill>
              </a:defRPr>
            </a:lvl1pPr>
          </a:lstStyle>
          <a:p>
            <a:r>
              <a:t>Lorem ipsum dolor sit amet.</a:t>
            </a:r>
          </a:p>
        </p:txBody>
      </p:sp>
      <p:sp>
        <p:nvSpPr>
          <p:cNvPr id="103" name="Lorem ipsum dolor sit amet, consectetur adipiscing elit. Quisque sagittis lorem id urna pretium, mattis feugiat erat finibus. Sed sit amet aliquet ante, nec rutrum libero. Nunc eu risus sit amet nibh faucibus pellentesque. Ut elementum leo eget eros condimentum tincidunt."/>
          <p:cNvSpPr txBox="1">
            <a:spLocks noGrp="1"/>
          </p:cNvSpPr>
          <p:nvPr>
            <p:ph type="body" sz="quarter" idx="15"/>
          </p:nvPr>
        </p:nvSpPr>
        <p:spPr>
          <a:xfrm>
            <a:off x="6135952" y="2924274"/>
            <a:ext cx="4843117" cy="2627712"/>
          </a:xfrm>
          <a:prstGeom prst="rect">
            <a:avLst/>
          </a:prstGeom>
        </p:spPr>
        <p:txBody>
          <a:bodyPr anchor="ctr"/>
          <a:lstStyle>
            <a:lvl1pPr algn="l" defTabSz="228592">
              <a:defRPr sz="2391" i="0">
                <a:solidFill>
                  <a:srgbClr val="3C4542"/>
                </a:solidFill>
              </a:defRPr>
            </a:lvl1pPr>
          </a:lstStyle>
          <a:p>
            <a:r>
              <a:t>About me goes here. Lorem ipsum dolor sit amet, consectetur adipiscing elit. Quisque sagittis lorem id urna pretium, mattis feugiat erat finibus.</a:t>
            </a:r>
          </a:p>
        </p:txBody>
      </p:sp>
      <p:sp>
        <p:nvSpPr>
          <p:cNvPr id="104" name="First Last"/>
          <p:cNvSpPr txBox="1">
            <a:spLocks noGrp="1"/>
          </p:cNvSpPr>
          <p:nvPr>
            <p:ph type="body" sz="quarter" idx="16"/>
          </p:nvPr>
        </p:nvSpPr>
        <p:spPr>
          <a:xfrm>
            <a:off x="1348772" y="3691528"/>
            <a:ext cx="2356966" cy="314336"/>
          </a:xfrm>
          <a:prstGeom prst="rect">
            <a:avLst/>
          </a:prstGeom>
        </p:spPr>
        <p:txBody>
          <a:bodyPr lIns="27092" tIns="27092" rIns="27092" bIns="27092" anchor="ctr">
            <a:spAutoFit/>
          </a:bodyPr>
          <a:lstStyle>
            <a:lvl1pPr>
              <a:defRPr sz="1687" b="1" i="0" cap="all">
                <a:solidFill>
                  <a:srgbClr val="002EA3"/>
                </a:solidFill>
              </a:defRPr>
            </a:lvl1pPr>
          </a:lstStyle>
          <a:p>
            <a:r>
              <a:t>First Last</a:t>
            </a:r>
          </a:p>
        </p:txBody>
      </p:sp>
      <p:pic>
        <p:nvPicPr>
          <p:cNvPr id="105" name="boisestate-B-2color.png" descr="boisestate-B-2color.png"/>
          <p:cNvPicPr>
            <a:picLocks noChangeAspect="1"/>
          </p:cNvPicPr>
          <p:nvPr/>
        </p:nvPicPr>
        <p:blipFill>
          <a:blip r:embed="rId2"/>
          <a:srcRect t="5599" b="5599"/>
          <a:stretch>
            <a:fillRect/>
          </a:stretch>
        </p:blipFill>
        <p:spPr>
          <a:xfrm>
            <a:off x="11215688" y="6250781"/>
            <a:ext cx="956082" cy="551223"/>
          </a:xfrm>
          <a:prstGeom prst="rect">
            <a:avLst/>
          </a:prstGeom>
          <a:ln w="12700">
            <a:miter lim="400000"/>
          </a:ln>
        </p:spPr>
      </p:pic>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4998912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E4347-3492-4BF4-A620-B7383A4BBD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3A930F-4CC8-47EE-A45B-C270C780F0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86226A-BAF7-4D0C-8AEC-59DDCCF6538B}"/>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03BBE0F4-1FED-419C-A798-1E593F2E07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EB2D1-BDCF-44F8-995B-93488273DB1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7056191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Whit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3" name="boisestate-B-2color.png" descr="boisestate-B-2color.png"/>
          <p:cNvPicPr>
            <a:picLocks noChangeAspect="1"/>
          </p:cNvPicPr>
          <p:nvPr/>
        </p:nvPicPr>
        <p:blipFill>
          <a:blip r:embed="rId3"/>
          <a:srcRect t="5599" b="5599"/>
          <a:stretch>
            <a:fillRect/>
          </a:stretch>
        </p:blipFill>
        <p:spPr>
          <a:xfrm>
            <a:off x="11215687" y="6250781"/>
            <a:ext cx="956083" cy="551223"/>
          </a:xfrm>
          <a:prstGeom prst="rect">
            <a:avLst/>
          </a:prstGeom>
          <a:ln w="12700">
            <a:miter lim="400000"/>
          </a:ln>
        </p:spPr>
      </p:pic>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05332923"/>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Blu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1" name="boisestate-B-orange-whiteoutline.png" descr="boisestate-B-orange-whiteoutline.png"/>
          <p:cNvPicPr>
            <a:picLocks noChangeAspect="1"/>
          </p:cNvPicPr>
          <p:nvPr/>
        </p:nvPicPr>
        <p:blipFill>
          <a:blip r:embed="rId3"/>
          <a:srcRect t="5676" b="5676"/>
          <a:stretch>
            <a:fillRect/>
          </a:stretch>
        </p:blipFill>
        <p:spPr>
          <a:xfrm>
            <a:off x="11215687" y="6251984"/>
            <a:ext cx="955562" cy="549963"/>
          </a:xfrm>
          <a:prstGeom prst="rect">
            <a:avLst/>
          </a:prstGeom>
          <a:ln w="12700">
            <a:miter lim="400000"/>
          </a:ln>
        </p:spPr>
      </p:pic>
      <p:sp>
        <p:nvSpPr>
          <p:cNvPr id="1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5448007"/>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Blank Signature Mark Slid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9" name="BoiseState-PrimaryMark-OrangeWhiteOutline-D64309.png" descr="BoiseState-PrimaryMark-OrangeWhiteOutline-D64309.png"/>
          <p:cNvPicPr>
            <a:picLocks noChangeAspect="1"/>
          </p:cNvPicPr>
          <p:nvPr/>
        </p:nvPicPr>
        <p:blipFill>
          <a:blip r:embed="rId3"/>
          <a:stretch>
            <a:fillRect/>
          </a:stretch>
        </p:blipFill>
        <p:spPr>
          <a:xfrm>
            <a:off x="1970046" y="2436546"/>
            <a:ext cx="8251910" cy="1984909"/>
          </a:xfrm>
          <a:prstGeom prst="rect">
            <a:avLst/>
          </a:prstGeom>
          <a:ln w="12700">
            <a:miter lim="400000"/>
          </a:ln>
        </p:spPr>
      </p:pic>
      <p:sp>
        <p:nvSpPr>
          <p:cNvPr id="1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62829119"/>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26-C1EB-439A-9FDE-4DFC356D5357}"/>
              </a:ext>
            </a:extLst>
          </p:cNvPr>
          <p:cNvSpPr>
            <a:spLocks noGrp="1"/>
          </p:cNvSpPr>
          <p:nvPr>
            <p:ph type="title"/>
          </p:nvPr>
        </p:nvSpPr>
        <p:spPr>
          <a:xfrm>
            <a:off x="831850" y="1709738"/>
            <a:ext cx="105156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460104F-E57A-4F94-A830-D16BA8E6E1D4}"/>
              </a:ext>
            </a:extLst>
          </p:cNvPr>
          <p:cNvSpPr>
            <a:spLocks noGrp="1"/>
          </p:cNvSpPr>
          <p:nvPr>
            <p:ph type="body" idx="1"/>
          </p:nvPr>
        </p:nvSpPr>
        <p:spPr>
          <a:xfrm>
            <a:off x="831850" y="4589464"/>
            <a:ext cx="10515600" cy="1500187"/>
          </a:xfrm>
        </p:spPr>
        <p:txBody>
          <a:bodyPr/>
          <a:lstStyle>
            <a:lvl1pPr marL="0" indent="0">
              <a:buNone/>
              <a:defRPr sz="1800">
                <a:solidFill>
                  <a:schemeClr val="tx1">
                    <a:tint val="75000"/>
                  </a:schemeClr>
                </a:solidFill>
              </a:defRPr>
            </a:lvl1pPr>
            <a:lvl2pPr marL="342898" indent="0">
              <a:buNone/>
              <a:defRPr sz="1500">
                <a:solidFill>
                  <a:schemeClr val="tx1">
                    <a:tint val="75000"/>
                  </a:schemeClr>
                </a:solidFill>
              </a:defRPr>
            </a:lvl2pPr>
            <a:lvl3pPr marL="685797" indent="0">
              <a:buNone/>
              <a:defRPr sz="1350">
                <a:solidFill>
                  <a:schemeClr val="tx1">
                    <a:tint val="75000"/>
                  </a:schemeClr>
                </a:solidFill>
              </a:defRPr>
            </a:lvl3pPr>
            <a:lvl4pPr marL="1028696" indent="0">
              <a:buNone/>
              <a:defRPr sz="1200">
                <a:solidFill>
                  <a:schemeClr val="tx1">
                    <a:tint val="75000"/>
                  </a:schemeClr>
                </a:solidFill>
              </a:defRPr>
            </a:lvl4pPr>
            <a:lvl5pPr marL="1371594" indent="0">
              <a:buNone/>
              <a:defRPr sz="1200">
                <a:solidFill>
                  <a:schemeClr val="tx1">
                    <a:tint val="75000"/>
                  </a:schemeClr>
                </a:solidFill>
              </a:defRPr>
            </a:lvl5pPr>
            <a:lvl6pPr marL="1714492" indent="0">
              <a:buNone/>
              <a:defRPr sz="1200">
                <a:solidFill>
                  <a:schemeClr val="tx1">
                    <a:tint val="75000"/>
                  </a:schemeClr>
                </a:solidFill>
              </a:defRPr>
            </a:lvl6pPr>
            <a:lvl7pPr marL="2057391" indent="0">
              <a:buNone/>
              <a:defRPr sz="1200">
                <a:solidFill>
                  <a:schemeClr val="tx1">
                    <a:tint val="75000"/>
                  </a:schemeClr>
                </a:solidFill>
              </a:defRPr>
            </a:lvl7pPr>
            <a:lvl8pPr marL="2400290" indent="0">
              <a:buNone/>
              <a:defRPr sz="1200">
                <a:solidFill>
                  <a:schemeClr val="tx1">
                    <a:tint val="75000"/>
                  </a:schemeClr>
                </a:solidFill>
              </a:defRPr>
            </a:lvl8pPr>
            <a:lvl9pPr marL="2743188"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F3A4A3-88B2-4083-A8EE-C61AE27F4CE2}"/>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A676597E-ED6D-474F-A193-948F7E2FC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8B97B-0378-49CB-9833-8A96A5799014}"/>
              </a:ext>
            </a:extLst>
          </p:cNvPr>
          <p:cNvSpPr>
            <a:spLocks noGrp="1"/>
          </p:cNvSpPr>
          <p:nvPr>
            <p:ph type="sldNum" sz="quarter" idx="12"/>
          </p:nvPr>
        </p:nvSpPr>
        <p:spPr>
          <a:xfrm>
            <a:off x="8737600" y="6126224"/>
            <a:ext cx="622925" cy="460254"/>
          </a:xfrm>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3228699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26-C1EB-439A-9FDE-4DFC356D53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60104F-E57A-4F94-A830-D16BA8E6E1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F3A4A3-88B2-4083-A8EE-C61AE27F4CE2}"/>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A676597E-ED6D-474F-A193-948F7E2FC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8B97B-0378-49CB-9833-8A96A5799014}"/>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59438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858C3-B6C5-4BE2-8287-C6A11C3BA1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65DD69-3A0B-4300-968B-AC10064D9B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1B66FA-413F-4D8E-8F4A-657628B87C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3629B1-8F11-447B-89A7-34085569BC3E}"/>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6" name="Footer Placeholder 5">
            <a:extLst>
              <a:ext uri="{FF2B5EF4-FFF2-40B4-BE49-F238E27FC236}">
                <a16:creationId xmlns:a16="http://schemas.microsoft.com/office/drawing/2014/main" id="{299DBEC4-CD72-4524-87DD-D51C58068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288789-9BEF-4D66-B20B-ED9918D9A1B1}"/>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99022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AB9E6-A586-45E2-A4C8-B8029123A90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1DB6DA-4F8B-4EA1-8AD3-AC5B64B35D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8B64CE-CD57-4CD3-89ED-A5FC4CD406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2AB95C-9642-4760-B1F8-F7FD60CE98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CFDBC4-42B1-4002-AFE7-82E8151B73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369B01-A0F3-4DF0-B03B-AB3B8E597D2C}"/>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8" name="Footer Placeholder 7">
            <a:extLst>
              <a:ext uri="{FF2B5EF4-FFF2-40B4-BE49-F238E27FC236}">
                <a16:creationId xmlns:a16="http://schemas.microsoft.com/office/drawing/2014/main" id="{656CFA7B-651B-4098-B724-8C4A47A6FC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CFA3E0-205B-470B-9032-7BB8714870CD}"/>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5347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4CB4-0F38-42D8-9E5F-D1E039BE14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1FFE08-1908-4A36-8DA3-6A50EF1599DC}"/>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4" name="Footer Placeholder 3">
            <a:extLst>
              <a:ext uri="{FF2B5EF4-FFF2-40B4-BE49-F238E27FC236}">
                <a16:creationId xmlns:a16="http://schemas.microsoft.com/office/drawing/2014/main" id="{ECC8A57D-6990-454D-B92D-073460E0AB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15F924-CDE1-4780-8473-A1AD2DCBF91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138768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AD9492-60CF-47C9-9862-DAF23D2BFCF3}"/>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3" name="Footer Placeholder 2">
            <a:extLst>
              <a:ext uri="{FF2B5EF4-FFF2-40B4-BE49-F238E27FC236}">
                <a16:creationId xmlns:a16="http://schemas.microsoft.com/office/drawing/2014/main" id="{4F9CDE9C-0E94-4E85-94F5-6B4D6B72181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7C7E30-9D3B-4239-9528-4181A8730C5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953352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F1649-62AC-4B18-8939-2F688A29A9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0436DD-80D6-411D-BC85-225A21A473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455234-54B9-4CBC-8148-09DD0EEAD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F601A3-2F3D-492B-82EE-1AFE22398E88}"/>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6" name="Footer Placeholder 5">
            <a:extLst>
              <a:ext uri="{FF2B5EF4-FFF2-40B4-BE49-F238E27FC236}">
                <a16:creationId xmlns:a16="http://schemas.microsoft.com/office/drawing/2014/main" id="{7E728BB9-0BAB-4BFD-8C72-047804BD56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ACEE72-E8F8-42D0-924C-E0C7C5623818}"/>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014940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E3FC8-6C86-4562-9936-22CE8ADCF4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ED874A-9D35-48AE-A734-B8A248CC55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B842D1-2D2D-4ACB-9947-FC12BBAD4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8B3B1B-9BE4-4ABD-91FD-3B577F422F1A}"/>
              </a:ext>
            </a:extLst>
          </p:cNvPr>
          <p:cNvSpPr>
            <a:spLocks noGrp="1"/>
          </p:cNvSpPr>
          <p:nvPr>
            <p:ph type="dt" sz="half" idx="10"/>
          </p:nvPr>
        </p:nvSpPr>
        <p:spPr/>
        <p:txBody>
          <a:bodyPr/>
          <a:lstStyle/>
          <a:p>
            <a:fld id="{036D586E-DC13-4F85-8360-37EB27799D6C}" type="datetimeFigureOut">
              <a:rPr lang="en-US" smtClean="0"/>
              <a:t>8/30/2021</a:t>
            </a:fld>
            <a:endParaRPr lang="en-US"/>
          </a:p>
        </p:txBody>
      </p:sp>
      <p:sp>
        <p:nvSpPr>
          <p:cNvPr id="6" name="Footer Placeholder 5">
            <a:extLst>
              <a:ext uri="{FF2B5EF4-FFF2-40B4-BE49-F238E27FC236}">
                <a16:creationId xmlns:a16="http://schemas.microsoft.com/office/drawing/2014/main" id="{D4CBE0F0-2967-4D35-B677-090E2B772E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B33970-E10E-4A37-BC58-E02B214B1244}"/>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037847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2.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A73BC9-3A72-485D-BE53-0E7DD8AC77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BA08B9-177F-4BAD-AF65-44AF51DFAC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E1028C-9A9E-41F1-9DBE-8E5E12BC7A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D586E-DC13-4F85-8360-37EB27799D6C}" type="datetimeFigureOut">
              <a:rPr lang="en-US" smtClean="0"/>
              <a:t>8/30/2021</a:t>
            </a:fld>
            <a:endParaRPr lang="en-US"/>
          </a:p>
        </p:txBody>
      </p:sp>
      <p:sp>
        <p:nvSpPr>
          <p:cNvPr id="5" name="Footer Placeholder 4">
            <a:extLst>
              <a:ext uri="{FF2B5EF4-FFF2-40B4-BE49-F238E27FC236}">
                <a16:creationId xmlns:a16="http://schemas.microsoft.com/office/drawing/2014/main" id="{01EE944F-AC14-4737-A1AF-63BE707710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BEF217-34A7-46AB-AAD8-1CF1BE8DE3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222908-F2AD-48EE-9CA1-B11FCD3A59BF}" type="slidenum">
              <a:rPr lang="en-US" smtClean="0"/>
              <a:t>‹#›</a:t>
            </a:fld>
            <a:endParaRPr lang="en-US"/>
          </a:p>
        </p:txBody>
      </p:sp>
    </p:spTree>
    <p:extLst>
      <p:ext uri="{BB962C8B-B14F-4D97-AF65-F5344CB8AC3E}">
        <p14:creationId xmlns:p14="http://schemas.microsoft.com/office/powerpoint/2010/main" val="1959455141"/>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pic>
        <p:nvPicPr>
          <p:cNvPr id="2" name="boisestate-B-blue-whiteoutline.png" descr="boisestate-B-blue-whiteoutline.png"/>
          <p:cNvPicPr>
            <a:picLocks noChangeAspect="1"/>
          </p:cNvPicPr>
          <p:nvPr/>
        </p:nvPicPr>
        <p:blipFill>
          <a:blip r:embed="rId15"/>
          <a:srcRect t="5559" b="5559"/>
          <a:stretch>
            <a:fillRect/>
          </a:stretch>
        </p:blipFill>
        <p:spPr>
          <a:xfrm>
            <a:off x="11215688" y="6250781"/>
            <a:ext cx="952500" cy="549650"/>
          </a:xfrm>
          <a:prstGeom prst="rect">
            <a:avLst/>
          </a:prstGeom>
          <a:ln w="12700">
            <a:miter lim="400000"/>
          </a:ln>
        </p:spPr>
      </p:pic>
      <p:sp>
        <p:nvSpPr>
          <p:cNvPr id="3" name="Title Text"/>
          <p:cNvSpPr txBox="1">
            <a:spLocks noGrp="1"/>
          </p:cNvSpPr>
          <p:nvPr>
            <p:ph type="title"/>
          </p:nvPr>
        </p:nvSpPr>
        <p:spPr>
          <a:xfrm>
            <a:off x="1826684" y="514349"/>
            <a:ext cx="9753601" cy="2179638"/>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lstStyle/>
          <a:p>
            <a:r>
              <a:t>Title Text</a:t>
            </a:r>
          </a:p>
        </p:txBody>
      </p:sp>
      <p:sp>
        <p:nvSpPr>
          <p:cNvPr id="4" name="Body Level One…"/>
          <p:cNvSpPr txBox="1">
            <a:spLocks noGrp="1"/>
          </p:cNvSpPr>
          <p:nvPr>
            <p:ph type="body" idx="1"/>
          </p:nvPr>
        </p:nvSpPr>
        <p:spPr>
          <a:xfrm>
            <a:off x="1190624" y="5376266"/>
            <a:ext cx="9810753" cy="27920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737599" y="6126223"/>
            <a:ext cx="622925" cy="460254"/>
          </a:xfrm>
          <a:prstGeom prst="rect">
            <a:avLst/>
          </a:prstGeom>
          <a:ln w="12700">
            <a:miter lim="400000"/>
          </a:ln>
        </p:spPr>
        <p:txBody>
          <a:bodyPr wrap="none" lIns="45719" rIns="45719" anchor="ctr">
            <a:spAutoFit/>
          </a:bodyPr>
          <a:lstStyle>
            <a:lvl1pPr defTabSz="412735">
              <a:defRPr sz="2391" i="1">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1200672619"/>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 id="2147483924" r:id="rId12"/>
  </p:sldLayoutIdLst>
  <p:transition spd="med"/>
  <p:txStyles>
    <p:titleStyle>
      <a:lvl1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1pPr>
      <a:lvl2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2pPr>
      <a:lvl3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3pPr>
      <a:lvl4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4pPr>
      <a:lvl5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5pPr>
      <a:lvl6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6pPr>
      <a:lvl7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7pPr>
      <a:lvl8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8pPr>
      <a:lvl9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9pPr>
    </p:titleStyle>
    <p:bodyStyle>
      <a:lvl1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1pPr>
      <a:lvl2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2pPr>
      <a:lvl3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3pPr>
      <a:lvl4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4pPr>
      <a:lvl5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5pPr>
      <a:lvl6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6pPr>
      <a:lvl7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7pPr>
      <a:lvl8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8pPr>
      <a:lvl9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9pPr>
    </p:bodyStyle>
    <p:otherStyle>
      <a:lvl1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1pPr>
      <a:lvl2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2pPr>
      <a:lvl3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3pPr>
      <a:lvl4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4pPr>
      <a:lvl5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5pPr>
      <a:lvl6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6pPr>
      <a:lvl7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7pPr>
      <a:lvl8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8pPr>
      <a:lvl9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www.census.gov/data/experimental-data-products/community-resilience-estimates.html"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CSSEGISandData/COVID-19/tree/master/csse_covid_19_data/csse_covid_19_time_series"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F9E6D-F537-4EB8-9087-B8673A00C8E1}"/>
              </a:ext>
            </a:extLst>
          </p:cNvPr>
          <p:cNvSpPr>
            <a:spLocks noGrp="1"/>
          </p:cNvSpPr>
          <p:nvPr>
            <p:ph type="title"/>
          </p:nvPr>
        </p:nvSpPr>
        <p:spPr>
          <a:xfrm>
            <a:off x="801666" y="363255"/>
            <a:ext cx="9269832" cy="2136240"/>
          </a:xfrm>
        </p:spPr>
        <p:txBody>
          <a:bodyPr vert="horz" lIns="68580" tIns="34290" rIns="68580" bIns="34290" rtlCol="0" anchor="b">
            <a:noAutofit/>
          </a:bodyPr>
          <a:lstStyle/>
          <a:p>
            <a:pPr algn="ctr"/>
            <a:r>
              <a:rPr lang="en-US" sz="2700" kern="1200" dirty="0">
                <a:solidFill>
                  <a:schemeClr val="tx1"/>
                </a:solidFill>
                <a:latin typeface="+mn-lt"/>
                <a:ea typeface="+mn-ea"/>
                <a:cs typeface="+mn-cs"/>
              </a:rPr>
              <a:t>Regression Techniques for Validation of relationship between Resilience &amp; Covid-19</a:t>
            </a:r>
          </a:p>
        </p:txBody>
      </p:sp>
      <p:sp>
        <p:nvSpPr>
          <p:cNvPr id="3" name="Subtitle 2">
            <a:extLst>
              <a:ext uri="{FF2B5EF4-FFF2-40B4-BE49-F238E27FC236}">
                <a16:creationId xmlns:a16="http://schemas.microsoft.com/office/drawing/2014/main" id="{2D0AF346-1119-49DB-8498-E55BEDB3622B}"/>
              </a:ext>
            </a:extLst>
          </p:cNvPr>
          <p:cNvSpPr>
            <a:spLocks noGrp="1"/>
          </p:cNvSpPr>
          <p:nvPr>
            <p:ph type="body" idx="1"/>
          </p:nvPr>
        </p:nvSpPr>
        <p:spPr>
          <a:xfrm>
            <a:off x="2249900" y="2709513"/>
            <a:ext cx="7950994" cy="1148503"/>
          </a:xfrm>
        </p:spPr>
        <p:txBody>
          <a:bodyPr vert="horz" lIns="68580" tIns="34290" rIns="68580" bIns="34290" rtlCol="0">
            <a:normAutofit fontScale="92500" lnSpcReduction="20000"/>
          </a:bodyPr>
          <a:lstStyle/>
          <a:p>
            <a:pPr algn="ctr"/>
            <a:r>
              <a:rPr lang="en-US" sz="3000" dirty="0">
                <a:solidFill>
                  <a:schemeClr val="tx1"/>
                </a:solidFill>
              </a:rPr>
              <a:t>Ishrat Zaman</a:t>
            </a:r>
            <a:br>
              <a:rPr lang="en-US" sz="3000" dirty="0">
                <a:solidFill>
                  <a:schemeClr val="tx1"/>
                </a:solidFill>
              </a:rPr>
            </a:br>
            <a:endParaRPr lang="en-US" sz="3000" dirty="0">
              <a:solidFill>
                <a:schemeClr val="tx1"/>
              </a:solidFill>
            </a:endParaRPr>
          </a:p>
          <a:p>
            <a:pPr algn="ctr"/>
            <a:r>
              <a:rPr lang="en-US" sz="2700" dirty="0">
                <a:solidFill>
                  <a:schemeClr val="tx1"/>
                </a:solidFill>
              </a:rPr>
              <a:t>Advisor- Prof. Jodi Mead</a:t>
            </a:r>
            <a:endParaRPr lang="en-US" sz="3000" dirty="0">
              <a:solidFill>
                <a:schemeClr val="tx1"/>
              </a:solidFill>
            </a:endParaRPr>
          </a:p>
          <a:p>
            <a:pPr algn="ctr"/>
            <a:endParaRPr lang="en-US" sz="2700" kern="1200" dirty="0">
              <a:solidFill>
                <a:schemeClr val="tx1"/>
              </a:solidFill>
              <a:latin typeface="+mn-lt"/>
              <a:ea typeface="+mn-ea"/>
              <a:cs typeface="+mn-cs"/>
            </a:endParaRPr>
          </a:p>
        </p:txBody>
      </p:sp>
      <p:sp>
        <p:nvSpPr>
          <p:cNvPr id="13" name="Subtitle 2">
            <a:extLst>
              <a:ext uri="{FF2B5EF4-FFF2-40B4-BE49-F238E27FC236}">
                <a16:creationId xmlns:a16="http://schemas.microsoft.com/office/drawing/2014/main" id="{2727B1A9-F846-45BD-BEA3-FBD0C211FB86}"/>
              </a:ext>
            </a:extLst>
          </p:cNvPr>
          <p:cNvSpPr txBox="1">
            <a:spLocks/>
          </p:cNvSpPr>
          <p:nvPr/>
        </p:nvSpPr>
        <p:spPr>
          <a:xfrm>
            <a:off x="2249900" y="4050171"/>
            <a:ext cx="7950994" cy="858663"/>
          </a:xfrm>
          <a:prstGeom prst="rect">
            <a:avLst/>
          </a:prstGeom>
        </p:spPr>
        <p:txBody>
          <a:bodyPr vert="horz" lIns="68580" tIns="34290" rIns="68580" bIns="3429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defTabSz="642915">
              <a:spcBef>
                <a:spcPts val="703"/>
              </a:spcBef>
            </a:pPr>
            <a:r>
              <a:rPr lang="en-US" dirty="0">
                <a:solidFill>
                  <a:srgbClr val="000000"/>
                </a:solidFill>
                <a:latin typeface="Verdana"/>
                <a:ea typeface="Verdana"/>
                <a:sym typeface="Arial"/>
              </a:rPr>
              <a:t>Dept. of Mathematics</a:t>
            </a:r>
            <a:br>
              <a:rPr lang="en-US" sz="2700" dirty="0">
                <a:solidFill>
                  <a:srgbClr val="000000"/>
                </a:solidFill>
                <a:latin typeface="Verdana"/>
                <a:ea typeface="Verdana"/>
                <a:sym typeface="Arial"/>
              </a:rPr>
            </a:br>
            <a:r>
              <a:rPr lang="en-US" sz="2700" dirty="0">
                <a:solidFill>
                  <a:srgbClr val="000000"/>
                </a:solidFill>
                <a:latin typeface="Verdana"/>
                <a:ea typeface="Verdana"/>
                <a:sym typeface="Arial"/>
              </a:rPr>
              <a:t>Boise State University</a:t>
            </a:r>
          </a:p>
        </p:txBody>
      </p:sp>
    </p:spTree>
    <p:extLst>
      <p:ext uri="{BB962C8B-B14F-4D97-AF65-F5344CB8AC3E}">
        <p14:creationId xmlns:p14="http://schemas.microsoft.com/office/powerpoint/2010/main" val="2237455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Boxplot(Y1)">
            <a:extLst>
              <a:ext uri="{FF2B5EF4-FFF2-40B4-BE49-F238E27FC236}">
                <a16:creationId xmlns:a16="http://schemas.microsoft.com/office/drawing/2014/main" id="{7179E685-ED21-493E-937F-236BC55F75CF}"/>
              </a:ext>
            </a:extLst>
          </p:cNvPr>
          <p:cNvPicPr>
            <a:picLocks noChangeAspect="1"/>
          </p:cNvPicPr>
          <p:nvPr/>
        </p:nvPicPr>
        <p:blipFill>
          <a:blip r:embed="rId2"/>
          <a:stretch>
            <a:fillRect/>
          </a:stretch>
        </p:blipFill>
        <p:spPr>
          <a:xfrm>
            <a:off x="91810" y="0"/>
            <a:ext cx="4825773" cy="5867879"/>
          </a:xfrm>
          <a:prstGeom prst="rect">
            <a:avLst/>
          </a:prstGeom>
          <a:effectLst>
            <a:glow rad="38100">
              <a:schemeClr val="accent1">
                <a:alpha val="40000"/>
              </a:schemeClr>
            </a:glow>
          </a:effectLst>
        </p:spPr>
      </p:pic>
      <p:pic>
        <p:nvPicPr>
          <p:cNvPr id="12" name="Picture 11" descr="&#10;Boxplot for Y2 data&#10;&#10;">
            <a:extLst>
              <a:ext uri="{FF2B5EF4-FFF2-40B4-BE49-F238E27FC236}">
                <a16:creationId xmlns:a16="http://schemas.microsoft.com/office/drawing/2014/main" id="{23713F93-E3E9-4B47-A06D-28FC43FD2BA1}"/>
              </a:ext>
            </a:extLst>
          </p:cNvPr>
          <p:cNvPicPr>
            <a:picLocks noChangeAspect="1"/>
          </p:cNvPicPr>
          <p:nvPr/>
        </p:nvPicPr>
        <p:blipFill>
          <a:blip r:embed="rId3"/>
          <a:stretch>
            <a:fillRect/>
          </a:stretch>
        </p:blipFill>
        <p:spPr>
          <a:xfrm>
            <a:off x="5899759" y="0"/>
            <a:ext cx="5243085" cy="6281106"/>
          </a:xfrm>
          <a:prstGeom prst="rect">
            <a:avLst/>
          </a:prstGeom>
        </p:spPr>
      </p:pic>
      <p:sp>
        <p:nvSpPr>
          <p:cNvPr id="13" name="TextBox 12">
            <a:extLst>
              <a:ext uri="{FF2B5EF4-FFF2-40B4-BE49-F238E27FC236}">
                <a16:creationId xmlns:a16="http://schemas.microsoft.com/office/drawing/2014/main" id="{A2934E53-3B30-49DF-9786-93FB7206DAE4}"/>
              </a:ext>
            </a:extLst>
          </p:cNvPr>
          <p:cNvSpPr txBox="1"/>
          <p:nvPr/>
        </p:nvSpPr>
        <p:spPr>
          <a:xfrm>
            <a:off x="91810" y="5823906"/>
            <a:ext cx="4825772" cy="369332"/>
          </a:xfrm>
          <a:prstGeom prst="rect">
            <a:avLst/>
          </a:prstGeom>
          <a:noFill/>
        </p:spPr>
        <p:txBody>
          <a:bodyPr wrap="square" rtlCol="0">
            <a:spAutoFit/>
          </a:bodyPr>
          <a:lstStyle/>
          <a:p>
            <a:r>
              <a:rPr lang="en-US" dirty="0"/>
              <a:t>Boxplot of Y1 data (Confirmed cases)</a:t>
            </a:r>
          </a:p>
        </p:txBody>
      </p:sp>
      <p:sp>
        <p:nvSpPr>
          <p:cNvPr id="14" name="TextBox 13">
            <a:extLst>
              <a:ext uri="{FF2B5EF4-FFF2-40B4-BE49-F238E27FC236}">
                <a16:creationId xmlns:a16="http://schemas.microsoft.com/office/drawing/2014/main" id="{8F2BF783-8F52-492B-9415-8438A23B8F8F}"/>
              </a:ext>
            </a:extLst>
          </p:cNvPr>
          <p:cNvSpPr txBox="1"/>
          <p:nvPr/>
        </p:nvSpPr>
        <p:spPr>
          <a:xfrm>
            <a:off x="6628384" y="6008572"/>
            <a:ext cx="4825772" cy="369332"/>
          </a:xfrm>
          <a:prstGeom prst="rect">
            <a:avLst/>
          </a:prstGeom>
          <a:noFill/>
        </p:spPr>
        <p:txBody>
          <a:bodyPr wrap="square" rtlCol="0">
            <a:spAutoFit/>
          </a:bodyPr>
          <a:lstStyle/>
          <a:p>
            <a:r>
              <a:rPr lang="en-US" dirty="0"/>
              <a:t>Boxplot of Y2 data (Death cases)</a:t>
            </a:r>
          </a:p>
        </p:txBody>
      </p:sp>
    </p:spTree>
    <p:extLst>
      <p:ext uri="{BB962C8B-B14F-4D97-AF65-F5344CB8AC3E}">
        <p14:creationId xmlns:p14="http://schemas.microsoft.com/office/powerpoint/2010/main" val="1511221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2FD3AD1B-1607-47CE-855F-CC03C8C2F14F}"/>
              </a:ext>
            </a:extLst>
          </p:cNvPr>
          <p:cNvPicPr>
            <a:picLocks noChangeAspect="1"/>
          </p:cNvPicPr>
          <p:nvPr/>
        </p:nvPicPr>
        <p:blipFill>
          <a:blip r:embed="rId2"/>
          <a:stretch>
            <a:fillRect/>
          </a:stretch>
        </p:blipFill>
        <p:spPr>
          <a:xfrm>
            <a:off x="0" y="0"/>
            <a:ext cx="4014846" cy="5473874"/>
          </a:xfrm>
          <a:prstGeom prst="rect">
            <a:avLst/>
          </a:prstGeom>
        </p:spPr>
      </p:pic>
      <p:pic>
        <p:nvPicPr>
          <p:cNvPr id="7" name="Picture 6" descr="Chart&#10;&#10;Description automatically generated with medium confidence">
            <a:extLst>
              <a:ext uri="{FF2B5EF4-FFF2-40B4-BE49-F238E27FC236}">
                <a16:creationId xmlns:a16="http://schemas.microsoft.com/office/drawing/2014/main" id="{D3D22420-2460-4AB6-8536-6F305D8D3FC0}"/>
              </a:ext>
            </a:extLst>
          </p:cNvPr>
          <p:cNvPicPr>
            <a:picLocks noChangeAspect="1"/>
          </p:cNvPicPr>
          <p:nvPr/>
        </p:nvPicPr>
        <p:blipFill>
          <a:blip r:embed="rId3"/>
          <a:stretch>
            <a:fillRect/>
          </a:stretch>
        </p:blipFill>
        <p:spPr>
          <a:xfrm>
            <a:off x="4111956" y="-1"/>
            <a:ext cx="3791968" cy="5473875"/>
          </a:xfrm>
          <a:prstGeom prst="rect">
            <a:avLst/>
          </a:prstGeom>
        </p:spPr>
      </p:pic>
      <p:pic>
        <p:nvPicPr>
          <p:cNvPr id="9" name="Picture 8" descr="Calendar&#10;&#10;Description automatically generated with low confidence">
            <a:extLst>
              <a:ext uri="{FF2B5EF4-FFF2-40B4-BE49-F238E27FC236}">
                <a16:creationId xmlns:a16="http://schemas.microsoft.com/office/drawing/2014/main" id="{F3883346-A7EB-46CE-9C43-F39CC1AA8BDC}"/>
              </a:ext>
            </a:extLst>
          </p:cNvPr>
          <p:cNvPicPr>
            <a:picLocks noChangeAspect="1"/>
          </p:cNvPicPr>
          <p:nvPr/>
        </p:nvPicPr>
        <p:blipFill>
          <a:blip r:embed="rId4"/>
          <a:stretch>
            <a:fillRect/>
          </a:stretch>
        </p:blipFill>
        <p:spPr>
          <a:xfrm>
            <a:off x="8177156" y="0"/>
            <a:ext cx="3574781" cy="5473876"/>
          </a:xfrm>
          <a:prstGeom prst="rect">
            <a:avLst/>
          </a:prstGeom>
        </p:spPr>
      </p:pic>
    </p:spTree>
    <p:extLst>
      <p:ext uri="{BB962C8B-B14F-4D97-AF65-F5344CB8AC3E}">
        <p14:creationId xmlns:p14="http://schemas.microsoft.com/office/powerpoint/2010/main" val="1835624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D4D3D66B-AE02-4A97-949D-471EF144B758}"/>
              </a:ext>
            </a:extLst>
          </p:cNvPr>
          <p:cNvPicPr>
            <a:picLocks noChangeAspect="1"/>
          </p:cNvPicPr>
          <p:nvPr/>
        </p:nvPicPr>
        <p:blipFill>
          <a:blip r:embed="rId2"/>
          <a:stretch>
            <a:fillRect/>
          </a:stretch>
        </p:blipFill>
        <p:spPr>
          <a:xfrm>
            <a:off x="-150335" y="0"/>
            <a:ext cx="3732779" cy="6858000"/>
          </a:xfrm>
          <a:prstGeom prst="rect">
            <a:avLst/>
          </a:prstGeom>
        </p:spPr>
      </p:pic>
      <p:pic>
        <p:nvPicPr>
          <p:cNvPr id="7" name="Picture 6" descr="Diagram&#10;&#10;Description automatically generated with medium confidence">
            <a:extLst>
              <a:ext uri="{FF2B5EF4-FFF2-40B4-BE49-F238E27FC236}">
                <a16:creationId xmlns:a16="http://schemas.microsoft.com/office/drawing/2014/main" id="{0E280B95-0F6B-4723-84D0-27EB1DCAD2EB}"/>
              </a:ext>
            </a:extLst>
          </p:cNvPr>
          <p:cNvPicPr>
            <a:picLocks noChangeAspect="1"/>
          </p:cNvPicPr>
          <p:nvPr/>
        </p:nvPicPr>
        <p:blipFill>
          <a:blip r:embed="rId3"/>
          <a:stretch>
            <a:fillRect/>
          </a:stretch>
        </p:blipFill>
        <p:spPr>
          <a:xfrm>
            <a:off x="3780870" y="-38101"/>
            <a:ext cx="3732779" cy="6810375"/>
          </a:xfrm>
          <a:prstGeom prst="rect">
            <a:avLst/>
          </a:prstGeom>
        </p:spPr>
      </p:pic>
      <p:pic>
        <p:nvPicPr>
          <p:cNvPr id="9" name="Picture 8" descr="Chart, scatter chart&#10;&#10;Description automatically generated">
            <a:extLst>
              <a:ext uri="{FF2B5EF4-FFF2-40B4-BE49-F238E27FC236}">
                <a16:creationId xmlns:a16="http://schemas.microsoft.com/office/drawing/2014/main" id="{77D10A6B-1104-4CDD-BD46-967F84CBD044}"/>
              </a:ext>
            </a:extLst>
          </p:cNvPr>
          <p:cNvPicPr>
            <a:picLocks noChangeAspect="1"/>
          </p:cNvPicPr>
          <p:nvPr/>
        </p:nvPicPr>
        <p:blipFill>
          <a:blip r:embed="rId4"/>
          <a:stretch>
            <a:fillRect/>
          </a:stretch>
        </p:blipFill>
        <p:spPr>
          <a:xfrm>
            <a:off x="7712075" y="-38102"/>
            <a:ext cx="4563628" cy="6810375"/>
          </a:xfrm>
          <a:prstGeom prst="rect">
            <a:avLst/>
          </a:prstGeom>
        </p:spPr>
      </p:pic>
    </p:spTree>
    <p:extLst>
      <p:ext uri="{BB962C8B-B14F-4D97-AF65-F5344CB8AC3E}">
        <p14:creationId xmlns:p14="http://schemas.microsoft.com/office/powerpoint/2010/main" val="198500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2B519FB-DBF5-4745-A5AB-D9D10008D828}"/>
              </a:ext>
            </a:extLst>
          </p:cNvPr>
          <p:cNvGraphicFramePr>
            <a:graphicFrameLocks noGrp="1"/>
          </p:cNvGraphicFramePr>
          <p:nvPr>
            <p:extLst>
              <p:ext uri="{D42A27DB-BD31-4B8C-83A1-F6EECF244321}">
                <p14:modId xmlns:p14="http://schemas.microsoft.com/office/powerpoint/2010/main" val="3340417096"/>
              </p:ext>
            </p:extLst>
          </p:nvPr>
        </p:nvGraphicFramePr>
        <p:xfrm>
          <a:off x="0" y="0"/>
          <a:ext cx="11160690" cy="6000750"/>
        </p:xfrm>
        <a:graphic>
          <a:graphicData uri="http://schemas.openxmlformats.org/drawingml/2006/table">
            <a:tbl>
              <a:tblPr firstRow="1" bandRow="1">
                <a:tableStyleId>{5C22544A-7EE6-4342-B048-85BDC9FD1C3A}</a:tableStyleId>
              </a:tblPr>
              <a:tblGrid>
                <a:gridCol w="2715768">
                  <a:extLst>
                    <a:ext uri="{9D8B030D-6E8A-4147-A177-3AD203B41FA5}">
                      <a16:colId xmlns:a16="http://schemas.microsoft.com/office/drawing/2014/main" val="449467545"/>
                    </a:ext>
                  </a:extLst>
                </a:gridCol>
                <a:gridCol w="2715768">
                  <a:extLst>
                    <a:ext uri="{9D8B030D-6E8A-4147-A177-3AD203B41FA5}">
                      <a16:colId xmlns:a16="http://schemas.microsoft.com/office/drawing/2014/main" val="3789469371"/>
                    </a:ext>
                  </a:extLst>
                </a:gridCol>
                <a:gridCol w="2715768">
                  <a:extLst>
                    <a:ext uri="{9D8B030D-6E8A-4147-A177-3AD203B41FA5}">
                      <a16:colId xmlns:a16="http://schemas.microsoft.com/office/drawing/2014/main" val="3335000208"/>
                    </a:ext>
                  </a:extLst>
                </a:gridCol>
                <a:gridCol w="3013386">
                  <a:extLst>
                    <a:ext uri="{9D8B030D-6E8A-4147-A177-3AD203B41FA5}">
                      <a16:colId xmlns:a16="http://schemas.microsoft.com/office/drawing/2014/main" val="4038365747"/>
                    </a:ext>
                  </a:extLst>
                </a:gridCol>
              </a:tblGrid>
              <a:tr h="857250">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P value</a:t>
                      </a:r>
                    </a:p>
                    <a:p>
                      <a:endParaRPr lang="en-US" dirty="0"/>
                    </a:p>
                  </a:txBody>
                  <a:tcPr/>
                </a:tc>
                <a:tc>
                  <a:txBody>
                    <a:bodyPr/>
                    <a:lstStyle/>
                    <a:p>
                      <a:r>
                        <a:rPr lang="en-US"/>
                        <a:t>R^2</a:t>
                      </a:r>
                      <a:endParaRPr lang="en-US" dirty="0"/>
                    </a:p>
                  </a:txBody>
                  <a:tcPr/>
                </a:tc>
                <a:tc>
                  <a:txBody>
                    <a:bodyPr/>
                    <a:lstStyle/>
                    <a:p>
                      <a:r>
                        <a:rPr lang="en-US" dirty="0"/>
                        <a:t>Slope</a:t>
                      </a:r>
                    </a:p>
                  </a:txBody>
                  <a:tcPr/>
                </a:tc>
                <a:extLst>
                  <a:ext uri="{0D108BD9-81ED-4DB2-BD59-A6C34878D82A}">
                    <a16:rowId xmlns:a16="http://schemas.microsoft.com/office/drawing/2014/main" val="3430784845"/>
                  </a:ext>
                </a:extLst>
              </a:tr>
              <a:tr h="857250">
                <a:tc>
                  <a:txBody>
                    <a:bodyPr/>
                    <a:lstStyle/>
                    <a:p>
                      <a:r>
                        <a:rPr lang="en-US"/>
                        <a:t>Y1~x11</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0.06154</a:t>
                      </a:r>
                    </a:p>
                    <a:p>
                      <a:endParaRPr lang="en-US" dirty="0"/>
                    </a:p>
                  </a:txBody>
                  <a:tcPr/>
                </a:tc>
                <a:tc>
                  <a:txBody>
                    <a:bodyPr/>
                    <a:lstStyle/>
                    <a:p>
                      <a:r>
                        <a:rPr lang="en-US"/>
                        <a:t>0.08267</a:t>
                      </a:r>
                      <a:endParaRPr lang="en-US" dirty="0"/>
                    </a:p>
                  </a:txBody>
                  <a:tcPr/>
                </a:tc>
                <a:tc>
                  <a:txBody>
                    <a:bodyPr/>
                    <a:lstStyle/>
                    <a:p>
                      <a:r>
                        <a:rPr lang="en-US" dirty="0"/>
                        <a:t>-0.0017933</a:t>
                      </a:r>
                    </a:p>
                  </a:txBody>
                  <a:tcPr/>
                </a:tc>
                <a:extLst>
                  <a:ext uri="{0D108BD9-81ED-4DB2-BD59-A6C34878D82A}">
                    <a16:rowId xmlns:a16="http://schemas.microsoft.com/office/drawing/2014/main" val="3998518589"/>
                  </a:ext>
                </a:extLst>
              </a:tr>
              <a:tr h="857250">
                <a:tc>
                  <a:txBody>
                    <a:bodyPr/>
                    <a:lstStyle/>
                    <a:p>
                      <a:r>
                        <a:rPr lang="en-US"/>
                        <a:t>Y1~X12</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 0.302</a:t>
                      </a:r>
                    </a:p>
                    <a:p>
                      <a:endParaRPr lang="en-US" dirty="0"/>
                    </a:p>
                  </a:txBody>
                  <a:tcPr/>
                </a:tc>
                <a:tc>
                  <a:txBody>
                    <a:bodyPr/>
                    <a:lstStyle/>
                    <a:p>
                      <a:r>
                        <a:rPr lang="en-US"/>
                        <a:t>0.02596</a:t>
                      </a:r>
                      <a:endParaRPr lang="en-US" dirty="0"/>
                    </a:p>
                  </a:txBody>
                  <a:tcPr/>
                </a:tc>
                <a:tc>
                  <a:txBody>
                    <a:bodyPr/>
                    <a:lstStyle/>
                    <a:p>
                      <a:r>
                        <a:rPr lang="en-US" dirty="0"/>
                        <a:t>0.001084 </a:t>
                      </a:r>
                    </a:p>
                  </a:txBody>
                  <a:tcPr/>
                </a:tc>
                <a:extLst>
                  <a:ext uri="{0D108BD9-81ED-4DB2-BD59-A6C34878D82A}">
                    <a16:rowId xmlns:a16="http://schemas.microsoft.com/office/drawing/2014/main" val="1264074792"/>
                  </a:ext>
                </a:extLst>
              </a:tr>
              <a:tr h="857250">
                <a:tc>
                  <a:txBody>
                    <a:bodyPr/>
                    <a:lstStyle/>
                    <a:p>
                      <a:r>
                        <a:rPr lang="en-US"/>
                        <a:t>Y1~x13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0.3987</a:t>
                      </a:r>
                    </a:p>
                    <a:p>
                      <a:endParaRPr lang="en-US" dirty="0"/>
                    </a:p>
                  </a:txBody>
                  <a:tcPr/>
                </a:tc>
                <a:tc>
                  <a:txBody>
                    <a:bodyPr/>
                    <a:lstStyle/>
                    <a:p>
                      <a:r>
                        <a:rPr lang="en-US"/>
                        <a:t> 0.01743</a:t>
                      </a:r>
                      <a:endParaRPr lang="en-US" dirty="0"/>
                    </a:p>
                  </a:txBody>
                  <a:tcPr/>
                </a:tc>
                <a:tc>
                  <a:txBody>
                    <a:bodyPr/>
                    <a:lstStyle/>
                    <a:p>
                      <a:r>
                        <a:rPr lang="en-US" dirty="0"/>
                        <a:t>0.0007877 </a:t>
                      </a:r>
                    </a:p>
                  </a:txBody>
                  <a:tcPr/>
                </a:tc>
                <a:extLst>
                  <a:ext uri="{0D108BD9-81ED-4DB2-BD59-A6C34878D82A}">
                    <a16:rowId xmlns:a16="http://schemas.microsoft.com/office/drawing/2014/main" val="3852299489"/>
                  </a:ext>
                </a:extLst>
              </a:tr>
              <a:tr h="857250">
                <a:tc>
                  <a:txBody>
                    <a:bodyPr/>
                    <a:lstStyle/>
                    <a:p>
                      <a:r>
                        <a:rPr lang="en-US" dirty="0"/>
                        <a:t>Y2~X21</a:t>
                      </a:r>
                    </a:p>
                  </a:txBody>
                  <a:tcPr/>
                </a:tc>
                <a:tc>
                  <a:txBody>
                    <a:bodyPr/>
                    <a:lstStyle/>
                    <a:p>
                      <a:r>
                        <a:rPr lang="en-US"/>
                        <a:t>0.02977</a:t>
                      </a:r>
                      <a:endParaRPr lang="en-US" dirty="0"/>
                    </a:p>
                  </a:txBody>
                  <a:tcPr/>
                </a:tc>
                <a:tc>
                  <a:txBody>
                    <a:bodyPr/>
                    <a:lstStyle/>
                    <a:p>
                      <a:r>
                        <a:rPr lang="en-US"/>
                        <a:t>0.1127</a:t>
                      </a:r>
                      <a:endParaRPr lang="en-US" dirty="0"/>
                    </a:p>
                  </a:txBody>
                  <a:tcPr/>
                </a:tc>
                <a:tc>
                  <a:txBody>
                    <a:bodyPr/>
                    <a:lstStyle/>
                    <a:p>
                      <a:r>
                        <a:rPr lang="en-US" dirty="0"/>
                        <a:t>-5.088e-05</a:t>
                      </a:r>
                    </a:p>
                  </a:txBody>
                  <a:tcPr/>
                </a:tc>
                <a:extLst>
                  <a:ext uri="{0D108BD9-81ED-4DB2-BD59-A6C34878D82A}">
                    <a16:rowId xmlns:a16="http://schemas.microsoft.com/office/drawing/2014/main" val="2751808985"/>
                  </a:ext>
                </a:extLst>
              </a:tr>
              <a:tr h="857250">
                <a:tc>
                  <a:txBody>
                    <a:bodyPr/>
                    <a:lstStyle/>
                    <a:p>
                      <a:r>
                        <a:rPr lang="en-US" dirty="0"/>
                        <a:t>Y2~~X22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0.9409</a:t>
                      </a:r>
                    </a:p>
                    <a:p>
                      <a:endParaRPr lang="en-US" dirty="0"/>
                    </a:p>
                  </a:txBody>
                  <a:tcPr/>
                </a:tc>
                <a:tc>
                  <a:txBody>
                    <a:bodyPr/>
                    <a:lstStyle/>
                    <a:p>
                      <a:r>
                        <a:rPr lang="en-US" dirty="0"/>
                        <a:t>0.0001392</a:t>
                      </a:r>
                    </a:p>
                  </a:txBody>
                  <a:tcPr/>
                </a:tc>
                <a:tc>
                  <a:txBody>
                    <a:bodyPr/>
                    <a:lstStyle/>
                    <a:p>
                      <a:r>
                        <a:rPr lang="en-US" dirty="0"/>
                        <a:t>-1.808e-06</a:t>
                      </a:r>
                    </a:p>
                  </a:txBody>
                  <a:tcPr/>
                </a:tc>
                <a:extLst>
                  <a:ext uri="{0D108BD9-81ED-4DB2-BD59-A6C34878D82A}">
                    <a16:rowId xmlns:a16="http://schemas.microsoft.com/office/drawing/2014/main" val="3884769047"/>
                  </a:ext>
                </a:extLst>
              </a:tr>
              <a:tr h="857250">
                <a:tc>
                  <a:txBody>
                    <a:bodyPr/>
                    <a:lstStyle/>
                    <a:p>
                      <a:r>
                        <a:rPr lang="en-US" dirty="0"/>
                        <a:t>Y2~X23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0.01913</a:t>
                      </a:r>
                    </a:p>
                    <a:p>
                      <a:endParaRPr lang="en-US" dirty="0"/>
                    </a:p>
                  </a:txBody>
                  <a:tcPr/>
                </a:tc>
                <a:tc>
                  <a:txBody>
                    <a:bodyPr/>
                    <a:lstStyle/>
                    <a:p>
                      <a:r>
                        <a:rPr lang="en-US" dirty="0"/>
                        <a:t>0.1297</a:t>
                      </a:r>
                    </a:p>
                  </a:txBody>
                  <a:tcPr/>
                </a:tc>
                <a:tc>
                  <a:txBody>
                    <a:bodyPr/>
                    <a:lstStyle/>
                    <a:p>
                      <a:r>
                        <a:rPr lang="en-US" dirty="0"/>
                        <a:t>5.660e-05</a:t>
                      </a:r>
                    </a:p>
                  </a:txBody>
                  <a:tcPr/>
                </a:tc>
                <a:extLst>
                  <a:ext uri="{0D108BD9-81ED-4DB2-BD59-A6C34878D82A}">
                    <a16:rowId xmlns:a16="http://schemas.microsoft.com/office/drawing/2014/main" val="2052914841"/>
                  </a:ext>
                </a:extLst>
              </a:tr>
            </a:tbl>
          </a:graphicData>
        </a:graphic>
      </p:graphicFrame>
    </p:spTree>
    <p:extLst>
      <p:ext uri="{BB962C8B-B14F-4D97-AF65-F5344CB8AC3E}">
        <p14:creationId xmlns:p14="http://schemas.microsoft.com/office/powerpoint/2010/main" val="2289751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6A5EE-47A6-494C-95B2-3BD1F024E59D}"/>
              </a:ext>
            </a:extLst>
          </p:cNvPr>
          <p:cNvSpPr>
            <a:spLocks noGrp="1"/>
          </p:cNvSpPr>
          <p:nvPr>
            <p:ph type="title"/>
          </p:nvPr>
        </p:nvSpPr>
        <p:spPr>
          <a:xfrm>
            <a:off x="0" y="0"/>
            <a:ext cx="10515600" cy="1053737"/>
          </a:xfrm>
        </p:spPr>
        <p:txBody>
          <a:bodyPr>
            <a:normAutofit/>
          </a:bodyPr>
          <a:lstStyle/>
          <a:p>
            <a:r>
              <a:rPr lang="en-US" dirty="0"/>
              <a:t>1. Community Resilience</a:t>
            </a:r>
          </a:p>
        </p:txBody>
      </p:sp>
      <p:sp>
        <p:nvSpPr>
          <p:cNvPr id="3" name="Text Placeholder 2">
            <a:extLst>
              <a:ext uri="{FF2B5EF4-FFF2-40B4-BE49-F238E27FC236}">
                <a16:creationId xmlns:a16="http://schemas.microsoft.com/office/drawing/2014/main" id="{4A5E5BCC-0C6F-410C-BF97-22E1ECC5EAE7}"/>
              </a:ext>
            </a:extLst>
          </p:cNvPr>
          <p:cNvSpPr>
            <a:spLocks noGrp="1"/>
          </p:cNvSpPr>
          <p:nvPr>
            <p:ph type="body" idx="1"/>
          </p:nvPr>
        </p:nvSpPr>
        <p:spPr>
          <a:xfrm>
            <a:off x="0" y="1471794"/>
            <a:ext cx="10515600" cy="5111886"/>
          </a:xfrm>
        </p:spPr>
        <p:txBody>
          <a:bodyPr>
            <a:normAutofit fontScale="92500" lnSpcReduction="10000"/>
          </a:bodyPr>
          <a:lstStyle/>
          <a:p>
            <a:pPr rtl="0">
              <a:spcBef>
                <a:spcPts val="0"/>
              </a:spcBef>
              <a:spcAft>
                <a:spcPts val="0"/>
              </a:spcAft>
            </a:pPr>
            <a:endParaRPr lang="en-US" dirty="0">
              <a:solidFill>
                <a:srgbClr val="000000"/>
              </a:solidFill>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dirty="0">
                <a:solidFill>
                  <a:srgbClr val="000000"/>
                </a:solidFill>
                <a:latin typeface="Arial" panose="020B0604020202020204" pitchFamily="34" charset="0"/>
              </a:rPr>
              <a:t>T</a:t>
            </a:r>
            <a:r>
              <a:rPr lang="en-US" b="0" i="0" u="none" strike="noStrike" dirty="0">
                <a:solidFill>
                  <a:srgbClr val="000000"/>
                </a:solidFill>
                <a:effectLst/>
                <a:latin typeface="Arial" panose="020B0604020202020204" pitchFamily="34" charset="0"/>
              </a:rPr>
              <a:t>he sustained ability of communities to withstand, adapt to, and recover from adversity. </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A resilient community can spontaneously </a:t>
            </a:r>
            <a:r>
              <a:rPr lang="en-US" b="0" i="1" u="sng" strike="noStrike" dirty="0">
                <a:solidFill>
                  <a:srgbClr val="000000"/>
                </a:solidFill>
                <a:effectLst/>
                <a:latin typeface="Arial" panose="020B0604020202020204" pitchFamily="34" charset="0"/>
              </a:rPr>
              <a:t>emerge</a:t>
            </a:r>
            <a:r>
              <a:rPr lang="en-US" b="0" i="0" u="none" strike="noStrike" dirty="0">
                <a:solidFill>
                  <a:srgbClr val="000000"/>
                </a:solidFill>
                <a:effectLst/>
                <a:latin typeface="Arial" panose="020B0604020202020204" pitchFamily="34" charset="0"/>
              </a:rPr>
              <a:t> or </a:t>
            </a:r>
            <a:r>
              <a:rPr lang="en-US" b="0" i="1" u="sng" strike="noStrike" dirty="0">
                <a:solidFill>
                  <a:srgbClr val="000000"/>
                </a:solidFill>
                <a:effectLst/>
                <a:latin typeface="Arial" panose="020B0604020202020204" pitchFamily="34" charset="0"/>
              </a:rPr>
              <a:t>adapt</a:t>
            </a:r>
            <a:r>
              <a:rPr lang="en-US" b="0" i="0" u="none" strike="noStrike" dirty="0">
                <a:solidFill>
                  <a:srgbClr val="000000"/>
                </a:solidFill>
                <a:effectLst/>
                <a:latin typeface="Arial" panose="020B0604020202020204" pitchFamily="34" charset="0"/>
              </a:rPr>
              <a:t> when a shock happens but may </a:t>
            </a:r>
            <a:r>
              <a:rPr lang="en-US" i="1" u="sng" strike="noStrike" dirty="0">
                <a:solidFill>
                  <a:srgbClr val="000000"/>
                </a:solidFill>
                <a:effectLst/>
                <a:latin typeface="Arial" panose="020B0604020202020204" pitchFamily="34" charset="0"/>
              </a:rPr>
              <a:t>disappear</a:t>
            </a:r>
            <a:r>
              <a:rPr lang="en-US" b="0" i="0" u="none" strike="noStrike" dirty="0">
                <a:solidFill>
                  <a:srgbClr val="000000"/>
                </a:solidFill>
                <a:effectLst/>
                <a:latin typeface="Arial" panose="020B0604020202020204" pitchFamily="34" charset="0"/>
              </a:rPr>
              <a:t> when the crisis is over. </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A resilient community is socially connected and has accessible health systems that can withstand disaster and foster community recovery. </a:t>
            </a:r>
            <a:endParaRPr lang="en-US" dirty="0">
              <a:solidFill>
                <a:srgbClr val="000000"/>
              </a:solidFill>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The community can take collective action after an adverse event.</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dirty="0">
                <a:solidFill>
                  <a:schemeClr val="tx1"/>
                </a:solidFill>
              </a:rPr>
              <a:t>Community resilience is the </a:t>
            </a:r>
            <a:r>
              <a:rPr lang="en-US" b="1" dirty="0">
                <a:solidFill>
                  <a:schemeClr val="tx1"/>
                </a:solidFill>
              </a:rPr>
              <a:t>capacity</a:t>
            </a:r>
            <a:r>
              <a:rPr lang="en-US" dirty="0">
                <a:solidFill>
                  <a:schemeClr val="tx1"/>
                </a:solidFill>
              </a:rPr>
              <a:t> of individuals and households within a community to absorb, endure, and recover from the impacts of a disaster. </a:t>
            </a:r>
          </a:p>
          <a:p>
            <a:pPr marL="342900" indent="-342900" rtl="0">
              <a:spcBef>
                <a:spcPts val="0"/>
              </a:spcBef>
              <a:spcAft>
                <a:spcPts val="0"/>
              </a:spcAft>
              <a:buFont typeface="Arial" panose="020B0604020202020204" pitchFamily="34" charset="0"/>
              <a:buChar char="•"/>
            </a:pPr>
            <a:endParaRPr lang="en-US" b="0" dirty="0">
              <a:effectLst/>
            </a:endParaRPr>
          </a:p>
          <a:p>
            <a:pPr rtl="0">
              <a:spcBef>
                <a:spcPts val="0"/>
              </a:spcBef>
              <a:spcAft>
                <a:spcPts val="0"/>
              </a:spcAft>
            </a:pPr>
            <a:r>
              <a:rPr lang="en-US"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589179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D611F-6521-4184-976B-7EBC933D0C00}"/>
              </a:ext>
            </a:extLst>
          </p:cNvPr>
          <p:cNvSpPr>
            <a:spLocks noGrp="1"/>
          </p:cNvSpPr>
          <p:nvPr>
            <p:ph type="title"/>
          </p:nvPr>
        </p:nvSpPr>
        <p:spPr>
          <a:xfrm>
            <a:off x="0" y="608648"/>
            <a:ext cx="12192000" cy="768350"/>
          </a:xfrm>
        </p:spPr>
        <p:txBody>
          <a:bodyPr>
            <a:normAutofit fontScale="90000"/>
          </a:bodyPr>
          <a:lstStyle/>
          <a:p>
            <a:r>
              <a:rPr lang="en-US" dirty="0"/>
              <a:t>2. Community Resilience Estimates (CRE Tool)</a:t>
            </a:r>
          </a:p>
        </p:txBody>
      </p:sp>
      <p:sp>
        <p:nvSpPr>
          <p:cNvPr id="3" name="Text Placeholder 2">
            <a:extLst>
              <a:ext uri="{FF2B5EF4-FFF2-40B4-BE49-F238E27FC236}">
                <a16:creationId xmlns:a16="http://schemas.microsoft.com/office/drawing/2014/main" id="{5ED67A10-E822-4505-9883-DF611494851F}"/>
              </a:ext>
            </a:extLst>
          </p:cNvPr>
          <p:cNvSpPr>
            <a:spLocks noGrp="1"/>
          </p:cNvSpPr>
          <p:nvPr>
            <p:ph type="body" idx="1"/>
          </p:nvPr>
        </p:nvSpPr>
        <p:spPr>
          <a:xfrm>
            <a:off x="-1" y="1503123"/>
            <a:ext cx="11878491" cy="5237311"/>
          </a:xfrm>
        </p:spPr>
        <p:txBody>
          <a:bodyPr>
            <a:normAutofit/>
          </a:bodyPr>
          <a:lstStyle/>
          <a:p>
            <a:pPr marL="342900" indent="-342900">
              <a:buFont typeface="Arial" panose="020B0604020202020204" pitchFamily="34" charset="0"/>
              <a:buChar char="•"/>
            </a:pPr>
            <a:r>
              <a:rPr lang="en-US" b="0" i="0" dirty="0">
                <a:solidFill>
                  <a:srgbClr val="000000"/>
                </a:solidFill>
                <a:effectLst/>
                <a:latin typeface="Lora"/>
              </a:rPr>
              <a:t>The </a:t>
            </a:r>
            <a:r>
              <a:rPr lang="en-US" b="0" i="0" u="none" strike="noStrike" dirty="0">
                <a:solidFill>
                  <a:srgbClr val="008392"/>
                </a:solidFill>
                <a:effectLst/>
                <a:latin typeface="Lora"/>
                <a:hlinkClick r:id="rId2"/>
              </a:rPr>
              <a:t>Community Resilience Estimates (CRE)</a:t>
            </a:r>
            <a:r>
              <a:rPr lang="en-US" b="0" i="0" dirty="0">
                <a:solidFill>
                  <a:srgbClr val="000000"/>
                </a:solidFill>
                <a:effectLst/>
                <a:latin typeface="Lora"/>
              </a:rPr>
              <a:t> is a resilience measure that identifies a community’s ability to endure, respond and recover from the impact of disasters. </a:t>
            </a:r>
            <a:endParaRPr lang="en-US" dirty="0">
              <a:solidFill>
                <a:schemeClr val="tx1"/>
              </a:solidFill>
            </a:endParaRPr>
          </a:p>
          <a:p>
            <a:pPr marL="342900" indent="-342900">
              <a:buFont typeface="Arial" panose="020B0604020202020204" pitchFamily="34" charset="0"/>
              <a:buChar char="•"/>
            </a:pPr>
            <a:r>
              <a:rPr lang="en-US" dirty="0">
                <a:solidFill>
                  <a:schemeClr val="tx1"/>
                </a:solidFill>
              </a:rPr>
              <a:t>CRE are experimental estimates produced using information on individuals and households from the </a:t>
            </a:r>
            <a:r>
              <a:rPr lang="en-US" i="1" dirty="0">
                <a:solidFill>
                  <a:schemeClr val="tx1"/>
                </a:solidFill>
              </a:rPr>
              <a:t>2018 American Community Survey</a:t>
            </a:r>
            <a:r>
              <a:rPr lang="en-US" dirty="0">
                <a:solidFill>
                  <a:schemeClr val="tx1"/>
                </a:solidFill>
              </a:rPr>
              <a:t>, the Census Bureau’s Population Estimates Program ,and publicly available health condition rates from the </a:t>
            </a:r>
            <a:r>
              <a:rPr lang="en-US" i="1" u="sng" dirty="0">
                <a:solidFill>
                  <a:schemeClr val="tx1"/>
                </a:solidFill>
              </a:rPr>
              <a:t>National Health Interview Survey.</a:t>
            </a:r>
          </a:p>
          <a:p>
            <a:pPr marL="342900" indent="-342900">
              <a:buFont typeface="Arial" panose="020B0604020202020204" pitchFamily="34" charset="0"/>
              <a:buChar char="•"/>
            </a:pPr>
            <a:r>
              <a:rPr lang="en-US" dirty="0">
                <a:solidFill>
                  <a:schemeClr val="tx1"/>
                </a:solidFill>
              </a:rPr>
              <a:t>Local planners, policy makers, public health officials, and community stakeholders use the estimates as one tool to help assess the potential resiliency of communities and plan mitigation strategies but  can easily be modified for a broad range of natural disasters (hurricanes, tornadoes, floods, etc.).</a:t>
            </a:r>
          </a:p>
          <a:p>
            <a:pPr marL="342900" indent="-342900">
              <a:buFont typeface="Arial" panose="020B0604020202020204" pitchFamily="34" charset="0"/>
              <a:buChar char="•"/>
            </a:pPr>
            <a:r>
              <a:rPr lang="en-US" dirty="0">
                <a:solidFill>
                  <a:schemeClr val="tx1"/>
                </a:solidFill>
              </a:rPr>
              <a:t>CRE, in their current form, </a:t>
            </a:r>
            <a:r>
              <a:rPr lang="en-US" dirty="0">
                <a:solidFill>
                  <a:schemeClr val="tx1"/>
                </a:solidFill>
                <a:highlight>
                  <a:srgbClr val="FFFF00"/>
                </a:highlight>
              </a:rPr>
              <a:t>are specific to the current COVID-19 pandemic</a:t>
            </a:r>
            <a:r>
              <a:rPr lang="en-US" dirty="0">
                <a:solidFill>
                  <a:schemeClr val="tx1"/>
                </a:solidFill>
              </a:rPr>
              <a:t>. </a:t>
            </a:r>
          </a:p>
          <a:p>
            <a:pPr marL="342900" indent="-342900">
              <a:buFont typeface="Arial" panose="020B0604020202020204" pitchFamily="34" charset="0"/>
              <a:buChar char="•"/>
            </a:pPr>
            <a:r>
              <a:rPr lang="en-US" dirty="0" err="1">
                <a:solidFill>
                  <a:srgbClr val="000000"/>
                </a:solidFill>
                <a:latin typeface="Lora"/>
              </a:rPr>
              <a:t>Source:https</a:t>
            </a:r>
            <a:r>
              <a:rPr lang="en-US" dirty="0">
                <a:solidFill>
                  <a:srgbClr val="000000"/>
                </a:solidFill>
                <a:latin typeface="Lora"/>
              </a:rPr>
              <a:t>://www.census.gov/library/stories/2020/06/how-resilient-are-communities-to-disasters.html</a:t>
            </a:r>
            <a:endParaRPr lang="en-US" b="0" i="0" dirty="0">
              <a:solidFill>
                <a:srgbClr val="000000"/>
              </a:solidFill>
              <a:effectLst/>
              <a:latin typeface="Lora"/>
            </a:endParaRPr>
          </a:p>
        </p:txBody>
      </p:sp>
    </p:spTree>
    <p:extLst>
      <p:ext uri="{BB962C8B-B14F-4D97-AF65-F5344CB8AC3E}">
        <p14:creationId xmlns:p14="http://schemas.microsoft.com/office/powerpoint/2010/main" val="2543885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D7F5C-9B7A-4209-AF9B-B1FB6E320047}"/>
              </a:ext>
            </a:extLst>
          </p:cNvPr>
          <p:cNvSpPr>
            <a:spLocks noGrp="1"/>
          </p:cNvSpPr>
          <p:nvPr>
            <p:ph type="title"/>
          </p:nvPr>
        </p:nvSpPr>
        <p:spPr>
          <a:xfrm>
            <a:off x="474798" y="-75518"/>
            <a:ext cx="10515600" cy="1129256"/>
          </a:xfrm>
        </p:spPr>
        <p:txBody>
          <a:bodyPr>
            <a:normAutofit/>
          </a:bodyPr>
          <a:lstStyle/>
          <a:p>
            <a:r>
              <a:rPr lang="en-US" sz="4000" dirty="0"/>
              <a:t>Risk Factor</a:t>
            </a:r>
            <a:r>
              <a:rPr lang="en-US" dirty="0"/>
              <a:t>		</a:t>
            </a:r>
          </a:p>
        </p:txBody>
      </p:sp>
      <p:sp>
        <p:nvSpPr>
          <p:cNvPr id="3" name="Text Placeholder 2">
            <a:extLst>
              <a:ext uri="{FF2B5EF4-FFF2-40B4-BE49-F238E27FC236}">
                <a16:creationId xmlns:a16="http://schemas.microsoft.com/office/drawing/2014/main" id="{B1D5CCAE-25A4-4236-B0BB-E565CCE61183}"/>
              </a:ext>
            </a:extLst>
          </p:cNvPr>
          <p:cNvSpPr>
            <a:spLocks noGrp="1"/>
          </p:cNvSpPr>
          <p:nvPr>
            <p:ph type="body" idx="1"/>
          </p:nvPr>
        </p:nvSpPr>
        <p:spPr>
          <a:xfrm>
            <a:off x="348343" y="888274"/>
            <a:ext cx="11734587" cy="5969725"/>
          </a:xfrm>
        </p:spPr>
        <p:txBody>
          <a:bodyPr>
            <a:noAutofit/>
          </a:bodyPr>
          <a:lstStyle/>
          <a:p>
            <a:r>
              <a:rPr lang="en-US" dirty="0">
                <a:solidFill>
                  <a:schemeClr val="tx1"/>
                </a:solidFill>
              </a:rPr>
              <a:t>Risk Factors Resilience to a disaster is partly determined by the vulnerabilities within a community. In order to measure these vulnerabilities, and construct the community resilience estimates, an individual risk index is designed. The risk index is a weighted aggregate of the risk factors. </a:t>
            </a:r>
          </a:p>
          <a:p>
            <a:endParaRPr lang="en-US"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Font typeface="Arial" panose="020B0604020202020204" pitchFamily="34" charset="0"/>
              <a:buChar char="•"/>
            </a:pPr>
            <a:r>
              <a:rPr lang="en-US" dirty="0">
                <a:solidFill>
                  <a:schemeClr val="tx1"/>
                </a:solidFill>
              </a:rPr>
              <a:t>The risk factors are </a:t>
            </a:r>
            <a:r>
              <a:rPr lang="en-US" dirty="0">
                <a:solidFill>
                  <a:schemeClr val="tx1"/>
                </a:solidFill>
                <a:highlight>
                  <a:srgbClr val="FFFF00"/>
                </a:highlight>
              </a:rPr>
              <a:t>binary components that add up to 11 possible risks in the risk index</a:t>
            </a:r>
            <a:r>
              <a:rPr lang="en-US" dirty="0">
                <a:solidFill>
                  <a:schemeClr val="tx1"/>
                </a:solidFill>
              </a:rPr>
              <a:t>.</a:t>
            </a:r>
          </a:p>
          <a:p>
            <a:pPr marL="171450" indent="-171450">
              <a:buFont typeface="Arial" panose="020B0604020202020204" pitchFamily="34" charset="0"/>
              <a:buChar char="•"/>
            </a:pPr>
            <a:r>
              <a:rPr lang="en-US" dirty="0">
                <a:solidFill>
                  <a:schemeClr val="tx1"/>
                </a:solidFill>
              </a:rPr>
              <a:t>Based on all risk factors, counties are categorized with zero risks, 1-2 risks, 3+ risks.</a:t>
            </a:r>
          </a:p>
          <a:p>
            <a:pPr marL="171450" indent="-171450">
              <a:buClrTx/>
              <a:buFont typeface="Arial" panose="020B0604020202020204" pitchFamily="34" charset="0"/>
              <a:buChar char="•"/>
            </a:pPr>
            <a:endParaRPr lang="en-US" sz="1000" dirty="0">
              <a:solidFill>
                <a:schemeClr val="tx1"/>
              </a:solidFill>
            </a:endParaRPr>
          </a:p>
        </p:txBody>
      </p:sp>
      <p:graphicFrame>
        <p:nvGraphicFramePr>
          <p:cNvPr id="8" name="Table 8">
            <a:extLst>
              <a:ext uri="{FF2B5EF4-FFF2-40B4-BE49-F238E27FC236}">
                <a16:creationId xmlns:a16="http://schemas.microsoft.com/office/drawing/2014/main" id="{48D6D877-80FD-4332-8F39-CB597023741A}"/>
              </a:ext>
            </a:extLst>
          </p:cNvPr>
          <p:cNvGraphicFramePr>
            <a:graphicFrameLocks noGrp="1"/>
          </p:cNvGraphicFramePr>
          <p:nvPr>
            <p:extLst>
              <p:ext uri="{D42A27DB-BD31-4B8C-83A1-F6EECF244321}">
                <p14:modId xmlns:p14="http://schemas.microsoft.com/office/powerpoint/2010/main" val="1463124631"/>
              </p:ext>
            </p:extLst>
          </p:nvPr>
        </p:nvGraphicFramePr>
        <p:xfrm>
          <a:off x="531206" y="2318656"/>
          <a:ext cx="11368860" cy="3108960"/>
        </p:xfrm>
        <a:graphic>
          <a:graphicData uri="http://schemas.openxmlformats.org/drawingml/2006/table">
            <a:tbl>
              <a:tblPr firstRow="1" bandRow="1">
                <a:tableStyleId>{C4B1156A-380E-4F78-BDF5-A606A8083BF9}</a:tableStyleId>
              </a:tblPr>
              <a:tblGrid>
                <a:gridCol w="6609182">
                  <a:extLst>
                    <a:ext uri="{9D8B030D-6E8A-4147-A177-3AD203B41FA5}">
                      <a16:colId xmlns:a16="http://schemas.microsoft.com/office/drawing/2014/main" val="2214800247"/>
                    </a:ext>
                  </a:extLst>
                </a:gridCol>
                <a:gridCol w="4759678">
                  <a:extLst>
                    <a:ext uri="{9D8B030D-6E8A-4147-A177-3AD203B41FA5}">
                      <a16:colId xmlns:a16="http://schemas.microsoft.com/office/drawing/2014/main" val="2997897977"/>
                    </a:ext>
                  </a:extLst>
                </a:gridCol>
              </a:tblGrid>
              <a:tr h="370840">
                <a:tc>
                  <a:txBody>
                    <a:bodyPr/>
                    <a:lstStyle/>
                    <a:p>
                      <a:r>
                        <a:rPr lang="en-US" sz="2400" b="0" dirty="0">
                          <a:solidFill>
                            <a:schemeClr val="tx1"/>
                          </a:solidFill>
                        </a:rPr>
                        <a:t>Income-to-Poverty Ratio </a:t>
                      </a:r>
                      <a:endParaRPr lang="en-US" sz="2400" b="0" dirty="0"/>
                    </a:p>
                  </a:txBody>
                  <a:tcPr/>
                </a:tc>
                <a:tc>
                  <a:txBody>
                    <a:bodyPr/>
                    <a:lstStyle/>
                    <a:p>
                      <a:r>
                        <a:rPr lang="en-US" sz="2400" b="0" dirty="0"/>
                        <a:t>No Health Insurance Coverage</a:t>
                      </a:r>
                    </a:p>
                  </a:txBody>
                  <a:tcPr/>
                </a:tc>
                <a:extLst>
                  <a:ext uri="{0D108BD9-81ED-4DB2-BD59-A6C34878D82A}">
                    <a16:rowId xmlns:a16="http://schemas.microsoft.com/office/drawing/2014/main" val="845184628"/>
                  </a:ext>
                </a:extLst>
              </a:tr>
              <a:tr h="370840">
                <a:tc>
                  <a:txBody>
                    <a:bodyPr/>
                    <a:lstStyle/>
                    <a:p>
                      <a:r>
                        <a:rPr lang="en-US" sz="2400" b="0" dirty="0">
                          <a:solidFill>
                            <a:schemeClr val="tx1"/>
                          </a:solidFill>
                        </a:rPr>
                        <a:t>Single or zero caregiver household </a:t>
                      </a:r>
                      <a:endParaRPr lang="en-US" sz="2400" b="0" dirty="0"/>
                    </a:p>
                  </a:txBody>
                  <a:tcPr/>
                </a:tc>
                <a:tc>
                  <a:txBody>
                    <a:bodyPr/>
                    <a:lstStyle/>
                    <a:p>
                      <a:r>
                        <a:rPr lang="en-US" sz="2400" b="0" dirty="0"/>
                        <a:t>Age&gt;=65</a:t>
                      </a:r>
                    </a:p>
                  </a:txBody>
                  <a:tcPr/>
                </a:tc>
                <a:extLst>
                  <a:ext uri="{0D108BD9-81ED-4DB2-BD59-A6C34878D82A}">
                    <a16:rowId xmlns:a16="http://schemas.microsoft.com/office/drawing/2014/main" val="2036125881"/>
                  </a:ext>
                </a:extLst>
              </a:tr>
              <a:tr h="370840">
                <a:tc>
                  <a:txBody>
                    <a:bodyPr/>
                    <a:lstStyle/>
                    <a:p>
                      <a:r>
                        <a:rPr lang="en-US" sz="2400" b="0" dirty="0"/>
                        <a:t>Household Crowding</a:t>
                      </a:r>
                    </a:p>
                  </a:txBody>
                  <a:tcPr/>
                </a:tc>
                <a:tc>
                  <a:txBody>
                    <a:bodyPr/>
                    <a:lstStyle/>
                    <a:p>
                      <a:r>
                        <a:rPr lang="en-US" sz="2400" b="0" dirty="0"/>
                        <a:t>Serious Heart Condition</a:t>
                      </a:r>
                    </a:p>
                  </a:txBody>
                  <a:tcPr/>
                </a:tc>
                <a:extLst>
                  <a:ext uri="{0D108BD9-81ED-4DB2-BD59-A6C34878D82A}">
                    <a16:rowId xmlns:a16="http://schemas.microsoft.com/office/drawing/2014/main" val="2624060786"/>
                  </a:ext>
                </a:extLst>
              </a:tr>
              <a:tr h="370840">
                <a:tc>
                  <a:txBody>
                    <a:bodyPr/>
                    <a:lstStyle/>
                    <a:p>
                      <a:r>
                        <a:rPr lang="en-US" sz="2400" b="0" dirty="0"/>
                        <a:t>Communication Barrier</a:t>
                      </a:r>
                    </a:p>
                  </a:txBody>
                  <a:tcPr/>
                </a:tc>
                <a:tc>
                  <a:txBody>
                    <a:bodyPr/>
                    <a:lstStyle/>
                    <a:p>
                      <a:r>
                        <a:rPr lang="en-US" sz="2400" b="0" dirty="0"/>
                        <a:t>Diabetes</a:t>
                      </a:r>
                    </a:p>
                  </a:txBody>
                  <a:tcPr/>
                </a:tc>
                <a:extLst>
                  <a:ext uri="{0D108BD9-81ED-4DB2-BD59-A6C34878D82A}">
                    <a16:rowId xmlns:a16="http://schemas.microsoft.com/office/drawing/2014/main" val="338298111"/>
                  </a:ext>
                </a:extLst>
              </a:tr>
              <a:tr h="370840">
                <a:tc>
                  <a:txBody>
                    <a:bodyPr/>
                    <a:lstStyle/>
                    <a:p>
                      <a:r>
                        <a:rPr lang="en-US" sz="2400" b="0" dirty="0"/>
                        <a:t>No Employed Person</a:t>
                      </a:r>
                    </a:p>
                  </a:txBody>
                  <a:tcPr/>
                </a:tc>
                <a:tc>
                  <a:txBody>
                    <a:bodyPr/>
                    <a:lstStyle/>
                    <a:p>
                      <a:r>
                        <a:rPr lang="en-US" sz="2400" b="0" dirty="0"/>
                        <a:t>Asthma</a:t>
                      </a:r>
                    </a:p>
                  </a:txBody>
                  <a:tcPr/>
                </a:tc>
                <a:extLst>
                  <a:ext uri="{0D108BD9-81ED-4DB2-BD59-A6C34878D82A}">
                    <a16:rowId xmlns:a16="http://schemas.microsoft.com/office/drawing/2014/main" val="1053011380"/>
                  </a:ext>
                </a:extLst>
              </a:tr>
              <a:tr h="370840">
                <a:tc>
                  <a:txBody>
                    <a:bodyPr/>
                    <a:lstStyle/>
                    <a:p>
                      <a:r>
                        <a:rPr lang="en-US" sz="2400" b="0" dirty="0"/>
                        <a:t>Disability Posing Constraint to Significant Life Activity</a:t>
                      </a:r>
                    </a:p>
                  </a:txBody>
                  <a:tcPr/>
                </a:tc>
                <a:tc>
                  <a:txBody>
                    <a:bodyPr/>
                    <a:lstStyle/>
                    <a:p>
                      <a:endParaRPr lang="en-US" sz="2400" b="0" dirty="0"/>
                    </a:p>
                  </a:txBody>
                  <a:tcPr/>
                </a:tc>
                <a:extLst>
                  <a:ext uri="{0D108BD9-81ED-4DB2-BD59-A6C34878D82A}">
                    <a16:rowId xmlns:a16="http://schemas.microsoft.com/office/drawing/2014/main" val="4141624210"/>
                  </a:ext>
                </a:extLst>
              </a:tr>
            </a:tbl>
          </a:graphicData>
        </a:graphic>
      </p:graphicFrame>
    </p:spTree>
    <p:extLst>
      <p:ext uri="{BB962C8B-B14F-4D97-AF65-F5344CB8AC3E}">
        <p14:creationId xmlns:p14="http://schemas.microsoft.com/office/powerpoint/2010/main" val="3275210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C1FAC-9DE3-4109-A633-5641D9B2E121}"/>
              </a:ext>
            </a:extLst>
          </p:cNvPr>
          <p:cNvSpPr>
            <a:spLocks noGrp="1"/>
          </p:cNvSpPr>
          <p:nvPr>
            <p:ph type="title"/>
          </p:nvPr>
        </p:nvSpPr>
        <p:spPr>
          <a:xfrm>
            <a:off x="0" y="1"/>
            <a:ext cx="10515600" cy="1219200"/>
          </a:xfrm>
        </p:spPr>
        <p:txBody>
          <a:bodyPr/>
          <a:lstStyle/>
          <a:p>
            <a:r>
              <a:rPr lang="en-US" dirty="0"/>
              <a:t>Covid-19</a:t>
            </a:r>
          </a:p>
        </p:txBody>
      </p:sp>
      <p:sp>
        <p:nvSpPr>
          <p:cNvPr id="3" name="Text Placeholder 2">
            <a:extLst>
              <a:ext uri="{FF2B5EF4-FFF2-40B4-BE49-F238E27FC236}">
                <a16:creationId xmlns:a16="http://schemas.microsoft.com/office/drawing/2014/main" id="{2D375191-37DC-45E5-BE32-0BCBC98B51AD}"/>
              </a:ext>
            </a:extLst>
          </p:cNvPr>
          <p:cNvSpPr>
            <a:spLocks noGrp="1"/>
          </p:cNvSpPr>
          <p:nvPr>
            <p:ph type="body" idx="1"/>
          </p:nvPr>
        </p:nvSpPr>
        <p:spPr>
          <a:xfrm>
            <a:off x="0" y="1219201"/>
            <a:ext cx="10515600" cy="5638799"/>
          </a:xfrm>
        </p:spPr>
        <p:txBody>
          <a:bodyPr>
            <a:noAutofit/>
          </a:bodyPr>
          <a:lstStyle/>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rPr>
              <a:t>The COVID-19 pandemic makes up a global health shock, with a death toll of over 4.5 million and over 216 million people reported ill by 29 August 2021. </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rPr>
              <a:t>Idaho has a death toll of  2,333  and over  220K reported ill by august 29.</a:t>
            </a:r>
          </a:p>
          <a:p>
            <a:pPr rtl="0">
              <a:spcBef>
                <a:spcPts val="0"/>
              </a:spcBef>
              <a:spcAft>
                <a:spcPts val="0"/>
              </a:spcAft>
            </a:pPr>
            <a:endParaRPr lang="en-US" dirty="0">
              <a:solidFill>
                <a:srgbClr val="000000"/>
              </a:solidFill>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rPr>
              <a:t>Community resilience can play a major role in coping with shocks, suc</a:t>
            </a:r>
            <a:r>
              <a:rPr lang="en-US" dirty="0">
                <a:solidFill>
                  <a:srgbClr val="000000"/>
                </a:solidFill>
              </a:rPr>
              <a:t>h as Covid-19 pandemic</a:t>
            </a:r>
            <a:r>
              <a:rPr lang="en-US" b="0" i="0" u="none" strike="noStrike" dirty="0">
                <a:solidFill>
                  <a:srgbClr val="000000"/>
                </a:solidFill>
                <a:effectLst/>
              </a:rPr>
              <a:t>.</a:t>
            </a:r>
            <a:br>
              <a:rPr lang="en-US" dirty="0"/>
            </a:br>
            <a:endParaRPr lang="en-US" dirty="0"/>
          </a:p>
          <a:p>
            <a:pPr marL="342900" indent="-342900" rtl="0">
              <a:spcBef>
                <a:spcPts val="0"/>
              </a:spcBef>
              <a:spcAft>
                <a:spcPts val="0"/>
              </a:spcAft>
              <a:buFont typeface="Arial" panose="020B0604020202020204" pitchFamily="34" charset="0"/>
              <a:buChar char="•"/>
            </a:pPr>
            <a:endParaRPr lang="en-US" dirty="0"/>
          </a:p>
          <a:p>
            <a:pPr marL="342900" indent="-342900" rtl="0">
              <a:spcBef>
                <a:spcPts val="0"/>
              </a:spcBef>
              <a:spcAft>
                <a:spcPts val="0"/>
              </a:spcAft>
              <a:buFont typeface="Arial" panose="020B0604020202020204" pitchFamily="34" charset="0"/>
              <a:buChar char="•"/>
            </a:pPr>
            <a:r>
              <a:rPr lang="en-US" dirty="0">
                <a:solidFill>
                  <a:schemeClr val="tx1"/>
                </a:solidFill>
              </a:rPr>
              <a:t>Source:  </a:t>
            </a:r>
            <a:r>
              <a:rPr lang="en-US" sz="1800" b="0" i="0" u="sng" strike="noStrike" dirty="0">
                <a:solidFill>
                  <a:srgbClr val="1155CC"/>
                </a:solidFill>
                <a:effectLst/>
                <a:latin typeface="Arial" panose="020B0604020202020204" pitchFamily="34" charset="0"/>
                <a:hlinkClick r:id="rId2"/>
              </a:rPr>
              <a:t>Johns Hopkins (CSSE)</a:t>
            </a:r>
            <a:r>
              <a:rPr lang="en-US" sz="1800" b="0" i="0" u="sng" strike="noStrike" dirty="0">
                <a:solidFill>
                  <a:srgbClr val="1155CC"/>
                </a:solidFill>
                <a:effectLst/>
                <a:latin typeface="Arial" panose="020B0604020202020204" pitchFamily="34" charset="0"/>
              </a:rPr>
              <a:t>. Time Series Covid19 US</a:t>
            </a:r>
            <a:r>
              <a:rPr lang="en-US" b="0" i="0" u="sng" strike="noStrike" dirty="0">
                <a:solidFill>
                  <a:srgbClr val="1155CC"/>
                </a:solidFill>
                <a:effectLst/>
                <a:latin typeface="Arial" panose="020B0604020202020204" pitchFamily="34" charset="0"/>
              </a:rPr>
              <a:t> [</a:t>
            </a:r>
            <a:r>
              <a:rPr lang="en-US" b="0" i="0" dirty="0">
                <a:solidFill>
                  <a:srgbClr val="24292F"/>
                </a:solidFill>
                <a:effectLst/>
                <a:latin typeface="-apple-system"/>
              </a:rPr>
              <a:t>All data is read in from the daily case report.]</a:t>
            </a:r>
            <a:endParaRPr lang="en-US" b="0" i="0" u="sng" strike="noStrike" dirty="0">
              <a:solidFill>
                <a:srgbClr val="1155CC"/>
              </a:solidFill>
              <a:effectLst/>
              <a:latin typeface="Arial" panose="020B0604020202020204" pitchFamily="34" charset="0"/>
            </a:endParaRPr>
          </a:p>
          <a:p>
            <a:pPr rtl="0">
              <a:spcBef>
                <a:spcPts val="0"/>
              </a:spcBef>
              <a:spcAft>
                <a:spcPts val="0"/>
              </a:spcAft>
            </a:pPr>
            <a:r>
              <a:rPr lang="en-US" sz="1800" u="sng" dirty="0">
                <a:solidFill>
                  <a:srgbClr val="1155CC"/>
                </a:solidFill>
                <a:latin typeface="Arial" panose="020B0604020202020204" pitchFamily="34" charset="0"/>
              </a:rPr>
              <a:t>              https://github.com/CSSEGISandData/COVID19/tree/master/csse_covid_19_data/csse_covid_19_time_series</a:t>
            </a:r>
            <a:endParaRPr lang="en-US" b="0" dirty="0">
              <a:effectLst/>
            </a:endParaRPr>
          </a:p>
          <a:p>
            <a:br>
              <a:rPr lang="en-US" dirty="0"/>
            </a:br>
            <a:endParaRPr lang="en-US" dirty="0">
              <a:solidFill>
                <a:schemeClr val="tx1"/>
              </a:solidFill>
            </a:endParaRPr>
          </a:p>
        </p:txBody>
      </p:sp>
    </p:spTree>
    <p:extLst>
      <p:ext uri="{BB962C8B-B14F-4D97-AF65-F5344CB8AC3E}">
        <p14:creationId xmlns:p14="http://schemas.microsoft.com/office/powerpoint/2010/main" val="1807467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AB06-4E9A-4B6B-81D2-7FCD9F0A9942}"/>
              </a:ext>
            </a:extLst>
          </p:cNvPr>
          <p:cNvSpPr>
            <a:spLocks noGrp="1"/>
          </p:cNvSpPr>
          <p:nvPr>
            <p:ph type="title"/>
          </p:nvPr>
        </p:nvSpPr>
        <p:spPr>
          <a:xfrm>
            <a:off x="1139868" y="71247"/>
            <a:ext cx="9375732" cy="1394206"/>
          </a:xfrm>
        </p:spPr>
        <p:txBody>
          <a:bodyPr>
            <a:normAutofit/>
          </a:bodyPr>
          <a:lstStyle/>
          <a:p>
            <a:r>
              <a:rPr lang="en-US" sz="6600" u="sng" dirty="0">
                <a:effectLst>
                  <a:outerShdw blurRad="38100" dist="38100" dir="2700000" algn="tl">
                    <a:srgbClr val="000000">
                      <a:alpha val="43137"/>
                    </a:srgbClr>
                  </a:outerShdw>
                </a:effectLst>
              </a:rPr>
              <a:t>Topic Area</a:t>
            </a:r>
          </a:p>
        </p:txBody>
      </p:sp>
      <p:sp>
        <p:nvSpPr>
          <p:cNvPr id="3" name="Text Placeholder 2">
            <a:extLst>
              <a:ext uri="{FF2B5EF4-FFF2-40B4-BE49-F238E27FC236}">
                <a16:creationId xmlns:a16="http://schemas.microsoft.com/office/drawing/2014/main" id="{4DD6F867-9AF6-4588-99F4-AFCB47D2D425}"/>
              </a:ext>
            </a:extLst>
          </p:cNvPr>
          <p:cNvSpPr>
            <a:spLocks noGrp="1"/>
          </p:cNvSpPr>
          <p:nvPr>
            <p:ph type="body" idx="1"/>
          </p:nvPr>
        </p:nvSpPr>
        <p:spPr>
          <a:xfrm>
            <a:off x="588723" y="1903957"/>
            <a:ext cx="10758727" cy="4185694"/>
          </a:xfrm>
        </p:spPr>
        <p:txBody>
          <a:bodyPr>
            <a:normAutofit/>
          </a:bodyPr>
          <a:lstStyle/>
          <a:p>
            <a:pPr marL="342900" indent="-342900">
              <a:buFont typeface="Arial" panose="020B0604020202020204" pitchFamily="34" charset="0"/>
              <a:buChar char="•"/>
            </a:pPr>
            <a:r>
              <a:rPr lang="en-US" b="0" i="0" u="none" strike="noStrike" dirty="0">
                <a:solidFill>
                  <a:srgbClr val="000000"/>
                </a:solidFill>
                <a:effectLst/>
                <a:latin typeface="Arial" panose="020B0604020202020204" pitchFamily="34" charset="0"/>
              </a:rPr>
              <a:t>In this thesis, we focus on</a:t>
            </a:r>
            <a:r>
              <a:rPr lang="en-US" b="1" i="1" strike="noStrike" dirty="0">
                <a:solidFill>
                  <a:srgbClr val="000000"/>
                </a:solidFill>
                <a:effectLst/>
                <a:latin typeface="Arial" panose="020B0604020202020204" pitchFamily="34" charset="0"/>
              </a:rPr>
              <a:t> Idaho resilience </a:t>
            </a:r>
            <a:r>
              <a:rPr lang="en-US" b="0" i="0" u="none" strike="noStrike" dirty="0">
                <a:solidFill>
                  <a:srgbClr val="000000"/>
                </a:solidFill>
                <a:effectLst/>
                <a:latin typeface="Arial" panose="020B0604020202020204" pitchFamily="34" charset="0"/>
              </a:rPr>
              <a:t>regarding Covid confirmed cases and death cases. Here we use </a:t>
            </a:r>
            <a:r>
              <a:rPr lang="en-US" b="1" i="1" strike="noStrike" dirty="0">
                <a:solidFill>
                  <a:srgbClr val="000000"/>
                </a:solidFill>
                <a:effectLst/>
                <a:latin typeface="Arial" panose="020B0604020202020204" pitchFamily="34" charset="0"/>
              </a:rPr>
              <a:t>CRE tool </a:t>
            </a:r>
            <a:r>
              <a:rPr lang="en-US" b="0" i="0" u="none" strike="noStrike" dirty="0">
                <a:solidFill>
                  <a:srgbClr val="000000"/>
                </a:solidFill>
                <a:effectLst/>
                <a:latin typeface="Arial" panose="020B0604020202020204" pitchFamily="34" charset="0"/>
              </a:rPr>
              <a:t>to measure resilience.</a:t>
            </a:r>
          </a:p>
          <a:p>
            <a:pPr marL="342900" indent="-342900">
              <a:buFont typeface="Arial" panose="020B0604020202020204" pitchFamily="34" charset="0"/>
              <a:buChar char="•"/>
            </a:pPr>
            <a:r>
              <a:rPr lang="en-US" b="0" i="0" u="none" strike="noStrike" dirty="0">
                <a:solidFill>
                  <a:srgbClr val="000000"/>
                </a:solidFill>
                <a:effectLst/>
                <a:latin typeface="Arial" panose="020B0604020202020204" pitchFamily="34" charset="0"/>
              </a:rPr>
              <a:t>The major contribution of our study lies in the exploration of the connection between resilience indices and COVID-19 cases and deaths.</a:t>
            </a:r>
            <a:endParaRPr lang="en-US" dirty="0"/>
          </a:p>
        </p:txBody>
      </p:sp>
    </p:spTree>
    <p:extLst>
      <p:ext uri="{BB962C8B-B14F-4D97-AF65-F5344CB8AC3E}">
        <p14:creationId xmlns:p14="http://schemas.microsoft.com/office/powerpoint/2010/main" val="1248716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3C63D-CC4F-4010-88D6-472BA8435951}"/>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kern="1200">
                <a:solidFill>
                  <a:schemeClr val="tx1"/>
                </a:solidFill>
                <a:latin typeface="+mj-lt"/>
                <a:ea typeface="+mj-ea"/>
                <a:cs typeface="+mj-cs"/>
              </a:rPr>
              <a:t>Regression</a:t>
            </a:r>
          </a:p>
        </p:txBody>
      </p:sp>
      <p:sp>
        <p:nvSpPr>
          <p:cNvPr id="3" name="Text Placeholder 2">
            <a:extLst>
              <a:ext uri="{FF2B5EF4-FFF2-40B4-BE49-F238E27FC236}">
                <a16:creationId xmlns:a16="http://schemas.microsoft.com/office/drawing/2014/main" id="{B0B9B079-4CCE-4D75-BA82-3F0C7DFF94B1}"/>
              </a:ext>
            </a:extLst>
          </p:cNvPr>
          <p:cNvSpPr>
            <a:spLocks noGrp="1"/>
          </p:cNvSpPr>
          <p:nvPr>
            <p:ph type="body" idx="1"/>
          </p:nvPr>
        </p:nvSpPr>
        <p:spPr>
          <a:xfrm>
            <a:off x="838199" y="1335726"/>
            <a:ext cx="10515599" cy="420624"/>
          </a:xfrm>
        </p:spPr>
        <p:txBody>
          <a:bodyPr vert="horz" lIns="91440" tIns="45720" rIns="91440" bIns="45720" rtlCol="0">
            <a:noAutofit/>
          </a:bodyPr>
          <a:lstStyle/>
          <a:p>
            <a:pPr>
              <a:spcAft>
                <a:spcPts val="0"/>
              </a:spcAft>
            </a:pPr>
            <a:r>
              <a:rPr lang="en-US" sz="2000" b="0" i="0" u="none" strike="noStrike" kern="1200" dirty="0">
                <a:solidFill>
                  <a:schemeClr val="tx1"/>
                </a:solidFill>
                <a:effectLst/>
                <a:latin typeface="+mn-lt"/>
                <a:ea typeface="+mn-ea"/>
                <a:cs typeface="+mn-cs"/>
              </a:rPr>
              <a:t>The first model examines the effect of resilience indicators on the number of confirmed COVID cases:</a:t>
            </a:r>
            <a:endParaRPr lang="en-US" sz="2000" b="0" kern="1200" dirty="0">
              <a:solidFill>
                <a:schemeClr val="tx1"/>
              </a:solidFill>
              <a:effectLst/>
              <a:latin typeface="+mn-lt"/>
              <a:ea typeface="+mn-ea"/>
              <a:cs typeface="+mn-cs"/>
            </a:endParaRPr>
          </a:p>
          <a:p>
            <a:pPr>
              <a:spcAft>
                <a:spcPts val="0"/>
              </a:spcAft>
            </a:pPr>
            <a:endParaRPr lang="en-US" sz="2000" b="0" kern="1200" dirty="0">
              <a:solidFill>
                <a:schemeClr val="tx1"/>
              </a:solidFill>
              <a:effectLst/>
              <a:latin typeface="+mn-lt"/>
              <a:ea typeface="+mn-ea"/>
              <a:cs typeface="+mn-cs"/>
            </a:endParaRPr>
          </a:p>
          <a:p>
            <a:pPr>
              <a:spcAft>
                <a:spcPts val="0"/>
              </a:spcAft>
            </a:pPr>
            <a:endParaRPr lang="en-US" sz="2000" kern="1200" dirty="0">
              <a:solidFill>
                <a:schemeClr val="tx1"/>
              </a:solidFill>
              <a:latin typeface="+mn-lt"/>
              <a:ea typeface="+mn-ea"/>
              <a:cs typeface="+mn-cs"/>
            </a:endParaRPr>
          </a:p>
          <a:p>
            <a:pPr>
              <a:spcAft>
                <a:spcPts val="0"/>
              </a:spcAft>
            </a:pPr>
            <a:endParaRPr lang="en-US" sz="2000" i="0" u="none" strike="noStrike" kern="1200" dirty="0">
              <a:solidFill>
                <a:schemeClr val="tx1"/>
              </a:solidFill>
              <a:latin typeface="+mn-lt"/>
              <a:ea typeface="+mn-ea"/>
              <a:cs typeface="+mn-cs"/>
            </a:endParaRPr>
          </a:p>
          <a:p>
            <a:pPr>
              <a:spcAft>
                <a:spcPts val="0"/>
              </a:spcAft>
            </a:pPr>
            <a:br>
              <a:rPr lang="en-US" sz="2000" b="0" kern="1200" dirty="0">
                <a:solidFill>
                  <a:schemeClr val="tx1"/>
                </a:solidFill>
                <a:effectLst/>
                <a:latin typeface="+mn-lt"/>
                <a:ea typeface="+mn-ea"/>
                <a:cs typeface="+mn-cs"/>
              </a:rPr>
            </a:br>
            <a:br>
              <a:rPr lang="en-US" sz="2000" kern="1200" dirty="0">
                <a:solidFill>
                  <a:schemeClr val="tx1"/>
                </a:solidFill>
                <a:latin typeface="+mn-lt"/>
                <a:ea typeface="+mn-ea"/>
                <a:cs typeface="+mn-cs"/>
              </a:rPr>
            </a:br>
            <a:endParaRPr lang="en-US" sz="2000" kern="1200" dirty="0">
              <a:solidFill>
                <a:schemeClr val="tx1"/>
              </a:solidFill>
              <a:latin typeface="+mn-lt"/>
              <a:ea typeface="+mn-ea"/>
              <a:cs typeface="+mn-cs"/>
            </a:endParaRPr>
          </a:p>
        </p:txBody>
      </p:sp>
      <p:pic>
        <p:nvPicPr>
          <p:cNvPr id="9" name="Picture 8" descr="Text, letter&#10;&#10;Description automatically generated">
            <a:extLst>
              <a:ext uri="{FF2B5EF4-FFF2-40B4-BE49-F238E27FC236}">
                <a16:creationId xmlns:a16="http://schemas.microsoft.com/office/drawing/2014/main" id="{B854C132-B4F9-44CE-B525-0A60E4980E16}"/>
              </a:ext>
            </a:extLst>
          </p:cNvPr>
          <p:cNvPicPr>
            <a:picLocks noChangeAspect="1"/>
          </p:cNvPicPr>
          <p:nvPr/>
        </p:nvPicPr>
        <p:blipFill>
          <a:blip r:embed="rId2"/>
          <a:stretch>
            <a:fillRect/>
          </a:stretch>
        </p:blipFill>
        <p:spPr>
          <a:xfrm>
            <a:off x="526094" y="1861953"/>
            <a:ext cx="10927914" cy="4275800"/>
          </a:xfrm>
          <a:prstGeom prst="rect">
            <a:avLst/>
          </a:prstGeom>
        </p:spPr>
      </p:pic>
    </p:spTree>
    <p:extLst>
      <p:ext uri="{BB962C8B-B14F-4D97-AF65-F5344CB8AC3E}">
        <p14:creationId xmlns:p14="http://schemas.microsoft.com/office/powerpoint/2010/main" val="2337287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BFA71-550C-48AC-9BFD-823AF570C698}"/>
              </a:ext>
            </a:extLst>
          </p:cNvPr>
          <p:cNvSpPr>
            <a:spLocks noGrp="1"/>
          </p:cNvSpPr>
          <p:nvPr>
            <p:ph type="title"/>
          </p:nvPr>
        </p:nvSpPr>
        <p:spPr>
          <a:xfrm>
            <a:off x="117866" y="0"/>
            <a:ext cx="10515600" cy="1133475"/>
          </a:xfrm>
        </p:spPr>
        <p:txBody>
          <a:bodyPr/>
          <a:lstStyle/>
          <a:p>
            <a:r>
              <a:rPr lang="en-US" b="1" i="1" dirty="0"/>
              <a:t>Data Processing</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FEBCD21D-7C91-487C-98C5-72680173FA26}"/>
                  </a:ext>
                </a:extLst>
              </p:cNvPr>
              <p:cNvSpPr>
                <a:spLocks noGrp="1"/>
              </p:cNvSpPr>
              <p:nvPr>
                <p:ph type="body" idx="1"/>
              </p:nvPr>
            </p:nvSpPr>
            <p:spPr>
              <a:xfrm>
                <a:off x="117866" y="1240077"/>
                <a:ext cx="11229584" cy="4849573"/>
              </a:xfrm>
            </p:spPr>
            <p:txBody>
              <a:bodyPr>
                <a:normAutofit fontScale="92500" lnSpcReduction="10000"/>
              </a:bodyPr>
              <a:lstStyle/>
              <a:p>
                <a:pPr marL="342900" indent="-342900">
                  <a:buFont typeface="Arial" panose="020B0604020202020204" pitchFamily="34" charset="0"/>
                  <a:buChar char="•"/>
                </a:pPr>
                <a:r>
                  <a:rPr lang="en-US" dirty="0">
                    <a:solidFill>
                      <a:schemeClr val="tx1"/>
                    </a:solidFill>
                  </a:rPr>
                  <a:t>Subset US Covid data to get Idaho Counties Covid Data.</a:t>
                </a:r>
              </a:p>
              <a:p>
                <a:pPr marL="342900" indent="-342900">
                  <a:buFont typeface="Arial" panose="020B0604020202020204" pitchFamily="34" charset="0"/>
                  <a:buChar char="•"/>
                </a:pPr>
                <a:r>
                  <a:rPr lang="en-US" dirty="0">
                    <a:solidFill>
                      <a:schemeClr val="tx1"/>
                    </a:solidFill>
                  </a:rPr>
                  <a:t>Clean data- by removing missing value.</a:t>
                </a:r>
              </a:p>
              <a:p>
                <a:pPr marL="342900" indent="-342900">
                  <a:buFont typeface="Arial" panose="020B0604020202020204" pitchFamily="34" charset="0"/>
                  <a:buChar char="•"/>
                </a:pPr>
                <a:r>
                  <a:rPr lang="en-US" dirty="0">
                    <a:solidFill>
                      <a:schemeClr val="tx1"/>
                    </a:solidFill>
                  </a:rPr>
                  <a:t>Subset CRE tool for Idaho Counties.</a:t>
                </a:r>
              </a:p>
              <a:p>
                <a:pPr marL="342900" indent="-342900">
                  <a:buFont typeface="Arial" panose="020B0604020202020204" pitchFamily="34" charset="0"/>
                  <a:buChar char="•"/>
                </a:pPr>
                <a:r>
                  <a:rPr lang="en-US" dirty="0">
                    <a:solidFill>
                      <a:schemeClr val="tx1"/>
                    </a:solidFill>
                  </a:rPr>
                  <a:t>Merge the Covid data with CRE data.</a:t>
                </a:r>
              </a:p>
              <a:p>
                <a:pPr marL="342900" indent="-342900">
                  <a:buFont typeface="Arial" panose="020B0604020202020204" pitchFamily="34" charset="0"/>
                  <a:buChar char="•"/>
                </a:pPr>
                <a:r>
                  <a:rPr lang="en-US" dirty="0">
                    <a:solidFill>
                      <a:schemeClr val="tx1"/>
                    </a:solidFill>
                  </a:rPr>
                  <a:t>Split to fit 2 different equations.</a:t>
                </a:r>
              </a:p>
              <a:p>
                <a:pPr marL="342900" indent="-342900">
                  <a:buFont typeface="Arial" panose="020B0604020202020204" pitchFamily="34" charset="0"/>
                  <a:buChar char="•"/>
                </a:pPr>
                <a:r>
                  <a:rPr lang="en-US" dirty="0">
                    <a:solidFill>
                      <a:schemeClr val="tx1"/>
                    </a:solidFill>
                  </a:rPr>
                  <a:t>Rearrange - Ascending.</a:t>
                </a:r>
              </a:p>
              <a:p>
                <a:pPr marL="342900" indent="-342900">
                  <a:buFont typeface="Arial" panose="020B0604020202020204" pitchFamily="34" charset="0"/>
                  <a:buChar char="•"/>
                </a:pPr>
                <a:r>
                  <a:rPr lang="en-US" dirty="0">
                    <a:solidFill>
                      <a:schemeClr val="tx1"/>
                    </a:solidFill>
                  </a:rPr>
                  <a:t>Plot</a:t>
                </a:r>
                <a14:m>
                  <m:oMath xmlns:m="http://schemas.openxmlformats.org/officeDocument/2006/math">
                    <m:r>
                      <a:rPr lang="en-US" b="0" i="0" dirty="0" smtClean="0">
                        <a:solidFill>
                          <a:schemeClr val="tx1"/>
                        </a:solidFill>
                        <a:latin typeface="Cambria Math" panose="02040503050406030204" pitchFamily="18" charset="0"/>
                      </a:rPr>
                      <m:t>  </m:t>
                    </m:r>
                    <m:sSub>
                      <m:sSubPr>
                        <m:ctrlPr>
                          <a:rPr lang="en-US" i="1" dirty="0" smtClean="0">
                            <a:solidFill>
                              <a:schemeClr val="tx1"/>
                            </a:solidFill>
                            <a:latin typeface="Cambria Math" panose="02040503050406030204" pitchFamily="18" charset="0"/>
                          </a:rPr>
                        </m:ctrlPr>
                      </m:sSubPr>
                      <m:e>
                        <m:r>
                          <m:rPr>
                            <m:sty m:val="p"/>
                          </m:rPr>
                          <a:rPr lang="en-US" b="0" i="0" dirty="0" smtClean="0">
                            <a:solidFill>
                              <a:schemeClr val="tx1"/>
                            </a:solidFill>
                            <a:latin typeface="Cambria Math" panose="02040503050406030204" pitchFamily="18" charset="0"/>
                          </a:rPr>
                          <m:t>Y</m:t>
                        </m:r>
                      </m:e>
                      <m:sub>
                        <m:r>
                          <m:rPr>
                            <m:sty m:val="p"/>
                          </m:rPr>
                          <a:rPr lang="en-US" b="0" i="0" dirty="0" smtClean="0">
                            <a:solidFill>
                              <a:schemeClr val="tx1"/>
                            </a:solidFill>
                            <a:latin typeface="Cambria Math" panose="02040503050406030204" pitchFamily="18" charset="0"/>
                          </a:rPr>
                          <m:t>j</m:t>
                        </m:r>
                      </m:sub>
                    </m:sSub>
                  </m:oMath>
                </a14:m>
                <a:r>
                  <a:rPr lang="en-US" dirty="0">
                    <a:solidFill>
                      <a:schemeClr val="tx1"/>
                    </a:solidFill>
                  </a:rPr>
                  <a:t>~</a:t>
                </a:r>
                <a14:m>
                  <m:oMath xmlns:m="http://schemas.openxmlformats.org/officeDocument/2006/math">
                    <m:sSub>
                      <m:sSubPr>
                        <m:ctrlPr>
                          <a:rPr lang="en-US" dirty="0" smtClean="0">
                            <a:solidFill>
                              <a:schemeClr val="tx1"/>
                            </a:solidFill>
                            <a:latin typeface="Cambria Math" panose="02040503050406030204" pitchFamily="18" charset="0"/>
                          </a:rPr>
                        </m:ctrlPr>
                      </m:sSubPr>
                      <m:e>
                        <m:r>
                          <m:rPr>
                            <m:sty m:val="p"/>
                          </m:rPr>
                          <a:rPr lang="en-US" b="0" i="0" dirty="0" smtClean="0">
                            <a:solidFill>
                              <a:schemeClr val="tx1"/>
                            </a:solidFill>
                            <a:latin typeface="Cambria Math" panose="02040503050406030204" pitchFamily="18" charset="0"/>
                          </a:rPr>
                          <m:t>X</m:t>
                        </m:r>
                      </m:e>
                      <m:sub>
                        <m:r>
                          <m:rPr>
                            <m:sty m:val="p"/>
                          </m:rPr>
                          <a:rPr lang="en-US" b="0" i="0" dirty="0" smtClean="0">
                            <a:solidFill>
                              <a:schemeClr val="tx1"/>
                            </a:solidFill>
                            <a:latin typeface="Cambria Math" panose="02040503050406030204" pitchFamily="18" charset="0"/>
                          </a:rPr>
                          <m:t>jk</m:t>
                        </m:r>
                      </m:sub>
                    </m:sSub>
                  </m:oMath>
                </a14:m>
                <a:r>
                  <a:rPr lang="en-US" dirty="0">
                    <a:solidFill>
                      <a:schemeClr val="tx1"/>
                    </a:solidFill>
                  </a:rPr>
                  <a:t> .</a:t>
                </a:r>
              </a:p>
              <a:p>
                <a:pPr marL="342900" indent="-342900">
                  <a:buFont typeface="Arial" panose="020B0604020202020204" pitchFamily="34" charset="0"/>
                  <a:buChar char="•"/>
                </a:pPr>
                <a:r>
                  <a:rPr lang="en-US" dirty="0">
                    <a:solidFill>
                      <a:schemeClr val="tx1"/>
                    </a:solidFill>
                  </a:rPr>
                  <a:t>Find Outliers, using Boxplot.</a:t>
                </a:r>
              </a:p>
              <a:p>
                <a:pPr marL="342900" indent="-342900">
                  <a:buFont typeface="Arial" panose="020B0604020202020204" pitchFamily="34" charset="0"/>
                  <a:buChar char="•"/>
                </a:pPr>
                <a:r>
                  <a:rPr lang="en-US" dirty="0">
                    <a:solidFill>
                      <a:schemeClr val="tx1"/>
                    </a:solidFill>
                  </a:rPr>
                  <a:t>Remove outliers.</a:t>
                </a:r>
              </a:p>
              <a:p>
                <a:pPr marL="342900" indent="-342900">
                  <a:buFont typeface="Arial" panose="020B0604020202020204" pitchFamily="34" charset="0"/>
                  <a:buChar char="•"/>
                </a:pPr>
                <a:r>
                  <a:rPr lang="en-US" dirty="0">
                    <a:solidFill>
                      <a:schemeClr val="tx1"/>
                    </a:solidFill>
                  </a:rPr>
                  <a:t>Plot the X,Y’s again.</a:t>
                </a:r>
              </a:p>
              <a:p>
                <a:pPr marL="342900" indent="-342900">
                  <a:buFont typeface="Arial" panose="020B0604020202020204" pitchFamily="34" charset="0"/>
                  <a:buChar char="•"/>
                </a:pPr>
                <a:r>
                  <a:rPr lang="en-US" dirty="0">
                    <a:solidFill>
                      <a:schemeClr val="tx1"/>
                    </a:solidFill>
                  </a:rPr>
                  <a:t>Check for outlier.</a:t>
                </a:r>
              </a:p>
              <a:p>
                <a:pPr marL="342900" indent="-342900">
                  <a:buFont typeface="Arial" panose="020B0604020202020204" pitchFamily="34" charset="0"/>
                  <a:buChar char="•"/>
                </a:pPr>
                <a:r>
                  <a:rPr lang="en-US" dirty="0">
                    <a:solidFill>
                      <a:schemeClr val="tx1"/>
                    </a:solidFill>
                  </a:rPr>
                  <a:t>Intercept.</a:t>
                </a:r>
              </a:p>
            </p:txBody>
          </p:sp>
        </mc:Choice>
        <mc:Fallback>
          <p:sp>
            <p:nvSpPr>
              <p:cNvPr id="3" name="Text Placeholder 2">
                <a:extLst>
                  <a:ext uri="{FF2B5EF4-FFF2-40B4-BE49-F238E27FC236}">
                    <a16:creationId xmlns:a16="http://schemas.microsoft.com/office/drawing/2014/main" id="{FEBCD21D-7C91-487C-98C5-72680173FA26}"/>
                  </a:ext>
                </a:extLst>
              </p:cNvPr>
              <p:cNvSpPr>
                <a:spLocks noGrp="1" noRot="1" noChangeAspect="1" noMove="1" noResize="1" noEditPoints="1" noAdjustHandles="1" noChangeArrowheads="1" noChangeShapeType="1" noTextEdit="1"/>
              </p:cNvSpPr>
              <p:nvPr>
                <p:ph type="body" idx="1"/>
              </p:nvPr>
            </p:nvSpPr>
            <p:spPr>
              <a:xfrm>
                <a:off x="117866" y="1240077"/>
                <a:ext cx="11229584" cy="4849573"/>
              </a:xfrm>
              <a:blipFill>
                <a:blip r:embed="rId2"/>
                <a:stretch>
                  <a:fillRect l="-597" t="-2010" b="-251"/>
                </a:stretch>
              </a:blipFill>
            </p:spPr>
            <p:txBody>
              <a:bodyPr/>
              <a:lstStyle/>
              <a:p>
                <a:r>
                  <a:rPr lang="en-US">
                    <a:noFill/>
                  </a:rPr>
                  <a:t> </a:t>
                </a:r>
              </a:p>
            </p:txBody>
          </p:sp>
        </mc:Fallback>
      </mc:AlternateContent>
    </p:spTree>
    <p:extLst>
      <p:ext uri="{BB962C8B-B14F-4D97-AF65-F5344CB8AC3E}">
        <p14:creationId xmlns:p14="http://schemas.microsoft.com/office/powerpoint/2010/main" val="2695879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able&#10;&#10;Description automatically generated">
            <a:extLst>
              <a:ext uri="{FF2B5EF4-FFF2-40B4-BE49-F238E27FC236}">
                <a16:creationId xmlns:a16="http://schemas.microsoft.com/office/drawing/2014/main" id="{32AEBB9D-294E-4D1E-A950-3BA12F1852A8}"/>
              </a:ext>
            </a:extLst>
          </p:cNvPr>
          <p:cNvPicPr>
            <a:picLocks noChangeAspect="1"/>
          </p:cNvPicPr>
          <p:nvPr/>
        </p:nvPicPr>
        <p:blipFill>
          <a:blip r:embed="rId2"/>
          <a:stretch>
            <a:fillRect/>
          </a:stretch>
        </p:blipFill>
        <p:spPr>
          <a:xfrm>
            <a:off x="188068" y="1415442"/>
            <a:ext cx="11344423" cy="4835046"/>
          </a:xfrm>
          <a:prstGeom prst="rect">
            <a:avLst/>
          </a:prstGeom>
        </p:spPr>
      </p:pic>
      <p:sp>
        <p:nvSpPr>
          <p:cNvPr id="6" name="TextBox 5">
            <a:extLst>
              <a:ext uri="{FF2B5EF4-FFF2-40B4-BE49-F238E27FC236}">
                <a16:creationId xmlns:a16="http://schemas.microsoft.com/office/drawing/2014/main" id="{167EDD28-82C8-4300-84F6-FB5909A347AC}"/>
              </a:ext>
            </a:extLst>
          </p:cNvPr>
          <p:cNvSpPr txBox="1"/>
          <p:nvPr/>
        </p:nvSpPr>
        <p:spPr>
          <a:xfrm>
            <a:off x="1265129" y="739036"/>
            <a:ext cx="3513078" cy="461665"/>
          </a:xfrm>
          <a:prstGeom prst="rect">
            <a:avLst/>
          </a:prstGeom>
          <a:noFill/>
        </p:spPr>
        <p:txBody>
          <a:bodyPr wrap="none" rtlCol="0">
            <a:spAutoFit/>
          </a:bodyPr>
          <a:lstStyle/>
          <a:p>
            <a:r>
              <a:rPr lang="en-US" sz="2400" dirty="0"/>
              <a:t>First 8 Rows after merging:</a:t>
            </a:r>
          </a:p>
        </p:txBody>
      </p:sp>
    </p:spTree>
    <p:extLst>
      <p:ext uri="{BB962C8B-B14F-4D97-AF65-F5344CB8AC3E}">
        <p14:creationId xmlns:p14="http://schemas.microsoft.com/office/powerpoint/2010/main" val="257480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Arial"/>
        <a:ea typeface="Arial"/>
        <a:cs typeface="Arial"/>
      </a:majorFont>
      <a:minorFont>
        <a:latin typeface="Verdana"/>
        <a:ea typeface="Verdana"/>
        <a:cs typeface="Verdan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2EA3"/>
        </a:solidFill>
        <a:ln w="25400" cap="flat">
          <a:solidFill>
            <a:schemeClr val="accent1"/>
          </a:solidFill>
          <a:prstDash val="solid"/>
          <a:round/>
        </a:ln>
        <a:effectLst/>
        <a:sp3d/>
      </a:spPr>
      <a:bodyPr rot="0" spcFirstLastPara="1" vertOverflow="overflow" horzOverflow="overflow" vert="horz" wrap="square" lIns="0" tIns="0" rIns="0" bIns="0" numCol="1" spcCol="38100" rtlCol="0" anchor="ctr">
        <a:spAutoFit/>
      </a:bodyPr>
      <a:lstStyle>
        <a:defPPr marL="0" marR="0" indent="0" algn="ctr" defTabSz="587022" rtl="0" fontAlgn="auto" latinLnBrk="0" hangingPunct="0">
          <a:lnSpc>
            <a:spcPct val="100000"/>
          </a:lnSpc>
          <a:spcBef>
            <a:spcPts val="1400"/>
          </a:spcBef>
          <a:spcAft>
            <a:spcPts val="0"/>
          </a:spcAft>
          <a:buClrTx/>
          <a:buSzTx/>
          <a:buFontTx/>
          <a:buNone/>
          <a:tabLst/>
          <a:defRPr kumimoji="0" sz="4200" b="0" i="0" u="none" strike="noStrike" cap="all"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27092" tIns="27092" rIns="27092" bIns="27092"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3075</TotalTime>
  <Words>744</Words>
  <Application>Microsoft Office PowerPoint</Application>
  <PresentationFormat>Widescreen</PresentationFormat>
  <Paragraphs>111</Paragraphs>
  <Slides>13</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vt:i4>
      </vt:variant>
    </vt:vector>
  </HeadingPairs>
  <TitlesOfParts>
    <vt:vector size="23" baseType="lpstr">
      <vt:lpstr>-apple-system</vt:lpstr>
      <vt:lpstr>Arial</vt:lpstr>
      <vt:lpstr>Calibri</vt:lpstr>
      <vt:lpstr>Calibri Light</vt:lpstr>
      <vt:lpstr>Cambria Math</vt:lpstr>
      <vt:lpstr>Helvetica Neue Medium</vt:lpstr>
      <vt:lpstr>Lora</vt:lpstr>
      <vt:lpstr>Verdana</vt:lpstr>
      <vt:lpstr>Office Theme</vt:lpstr>
      <vt:lpstr>White</vt:lpstr>
      <vt:lpstr>Regression Techniques for Validation of relationship between Resilience &amp; Covid-19</vt:lpstr>
      <vt:lpstr>1. Community Resilience</vt:lpstr>
      <vt:lpstr>2. Community Resilience Estimates (CRE Tool)</vt:lpstr>
      <vt:lpstr>Risk Factor  </vt:lpstr>
      <vt:lpstr>Covid-19</vt:lpstr>
      <vt:lpstr>Topic Area</vt:lpstr>
      <vt:lpstr>Regression</vt:lpstr>
      <vt:lpstr>Data Processing</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ish rathy</dc:creator>
  <cp:lastModifiedBy>ish rathy</cp:lastModifiedBy>
  <cp:revision>10</cp:revision>
  <dcterms:created xsi:type="dcterms:W3CDTF">2021-08-29T03:44:31Z</dcterms:created>
  <dcterms:modified xsi:type="dcterms:W3CDTF">2021-08-31T21:32:20Z</dcterms:modified>
</cp:coreProperties>
</file>

<file path=docProps/thumbnail.jpeg>
</file>